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6"/>
  </p:notesMasterIdLst>
  <p:sldIdLst>
    <p:sldId id="288" r:id="rId2"/>
    <p:sldId id="289" r:id="rId3"/>
    <p:sldId id="303" r:id="rId4"/>
    <p:sldId id="302" r:id="rId5"/>
    <p:sldId id="290" r:id="rId6"/>
    <p:sldId id="286" r:id="rId7"/>
    <p:sldId id="291" r:id="rId8"/>
    <p:sldId id="296" r:id="rId9"/>
    <p:sldId id="298" r:id="rId10"/>
    <p:sldId id="299" r:id="rId11"/>
    <p:sldId id="295" r:id="rId12"/>
    <p:sldId id="292" r:id="rId13"/>
    <p:sldId id="297" r:id="rId14"/>
    <p:sldId id="30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7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snapToGrid="0">
      <p:cViewPr varScale="1">
        <p:scale>
          <a:sx n="70" d="100"/>
          <a:sy n="70" d="100"/>
        </p:scale>
        <p:origin x="27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A0F16A-B28B-4BD9-8DF3-64C003D3940A}" type="datetimeFigureOut">
              <a:rPr lang="en-US" smtClean="0"/>
              <a:t>1/16/2018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5263FD-A7F4-45D1-B839-F9295C45D42D}" type="slidenum">
              <a:rPr lang="en-US" smtClean="0"/>
              <a:t>‹#›</a:t>
            </a:fld>
            <a:endParaRPr lang="en-US"/>
          </a:p>
        </p:txBody>
      </p:sp>
    </p:spTree>
    <p:extLst>
      <p:ext uri="{BB962C8B-B14F-4D97-AF65-F5344CB8AC3E}">
        <p14:creationId xmlns:p14="http://schemas.microsoft.com/office/powerpoint/2010/main" val="2291140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DDE692E7-18EF-4FEF-9AE5-D8BB11B74A64}" type="datetime1">
              <a:rPr lang="en-US" smtClean="0"/>
              <a:t>1/16/2018</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A9E1E7-9823-40A0-9482-A2A996837E1E}" type="datetime1">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68D049-5C78-49FF-8F37-365E5B873EB1}" type="datetime1">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D7B51-B881-4A46-9E65-D910B7766129}" type="datetime1">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F7C02DA-BB1D-4A14-AD34-E2BAC2C414DB}" type="datetime1">
              <a:rPr lang="en-US" smtClean="0"/>
              <a:t>1/16/2018</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35ED098-50B3-47F4-A69D-91760843928D}" type="datetime1">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C37614-3668-4409-9BAD-29ECAEEA9065}" type="datetime1">
              <a:rPr lang="en-US" smtClean="0"/>
              <a:t>1/16/2018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53BA798-D307-4A45-AF22-6639158E32F7}" type="datetime1">
              <a:rPr lang="en-US" smtClean="0"/>
              <a:t>1/16/2018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C6DEC3-DC4F-4A3A-866F-501C34B88412}" type="datetime1">
              <a:rPr lang="en-US" smtClean="0"/>
              <a:t>1/16/2018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7E6C35D9-BBD7-4732-831A-3CA1509B8D6B}" type="datetime1">
              <a:rPr lang="en-US" smtClean="0"/>
              <a:t>1/16/2018</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8A77401-9CE8-4CCF-AD5E-59E4B74C8C1D}" type="datetime1">
              <a:rPr lang="en-US" smtClean="0"/>
              <a:t>1/16/2018</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41EFF914-7DF1-47EB-AB94-B0BD65BEF063}" type="datetime1">
              <a:rPr lang="en-US" smtClean="0"/>
              <a:t>1/16/2018</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ollegereadiness.collegeboard.org/pdf/sat-practice-answer-sheet.pdf" TargetMode="External"/><Relationship Id="rId2" Type="http://schemas.openxmlformats.org/officeDocument/2006/relationships/hyperlink" Target="https://cdn.princetonreview.com/PracticeTests/SAT_2016/practice_test_3.0.pdf"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bubblescan.com/downloads/answer-sheets/ACT_BW_v30.pdf" TargetMode="External"/><Relationship Id="rId4" Type="http://schemas.openxmlformats.org/officeDocument/2006/relationships/hyperlink" Target="https://cdn.princetonreview.com/PracticeTests/ACT/act_free_practice_test.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0A7D14-7B67-4022-A8BE-1CCD4A0F1B0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Freeform 6" title="Left scallop edge">
            <a:extLst>
              <a:ext uri="{FF2B5EF4-FFF2-40B4-BE49-F238E27FC236}">
                <a16:creationId xmlns:a16="http://schemas.microsoft.com/office/drawing/2014/main" id="{AB09A9E8-BF27-4613-A775-071F082083A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25" name="Rectangle 24" title="right edge border">
            <a:extLst>
              <a:ext uri="{FF2B5EF4-FFF2-40B4-BE49-F238E27FC236}">
                <a16:creationId xmlns:a16="http://schemas.microsoft.com/office/drawing/2014/main" id="{C3AFE299-6F79-44AF-9A77-2DC2DC1F84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Slide Number Placeholder 4">
            <a:extLst>
              <a:ext uri="{FF2B5EF4-FFF2-40B4-BE49-F238E27FC236}">
                <a16:creationId xmlns:a16="http://schemas.microsoft.com/office/drawing/2014/main" id="{DDC19A50-3960-40DD-B9AA-1569B498D386}"/>
              </a:ext>
            </a:extLst>
          </p:cNvPr>
          <p:cNvSpPr>
            <a:spLocks noGrp="1"/>
          </p:cNvSpPr>
          <p:nvPr>
            <p:ph type="sldNum" sz="quarter" idx="12"/>
          </p:nvPr>
        </p:nvSpPr>
        <p:spPr>
          <a:xfrm>
            <a:off x="8610601" y="6375679"/>
            <a:ext cx="2819399" cy="345796"/>
          </a:xfrm>
        </p:spPr>
        <p:txBody>
          <a:bodyPr>
            <a:normAutofit/>
          </a:bodyPr>
          <a:lstStyle/>
          <a:p>
            <a:pPr>
              <a:spcAft>
                <a:spcPts val="600"/>
              </a:spcAft>
            </a:pPr>
            <a:fld id="{71766878-3199-4EAB-94E7-2D6D11070E14}" type="slidenum">
              <a:rPr lang="en-US">
                <a:solidFill>
                  <a:schemeClr val="tx1">
                    <a:lumMod val="50000"/>
                    <a:lumOff val="50000"/>
                  </a:schemeClr>
                </a:solidFill>
              </a:rPr>
              <a:pPr>
                <a:spcAft>
                  <a:spcPts val="600"/>
                </a:spcAft>
              </a:pPr>
              <a:t>1</a:t>
            </a:fld>
            <a:endParaRPr lang="en-US">
              <a:solidFill>
                <a:schemeClr val="tx1">
                  <a:lumMod val="50000"/>
                  <a:lumOff val="50000"/>
                </a:schemeClr>
              </a:solidFill>
            </a:endParaRPr>
          </a:p>
        </p:txBody>
      </p:sp>
      <p:sp>
        <p:nvSpPr>
          <p:cNvPr id="29" name="Title 1">
            <a:extLst>
              <a:ext uri="{FF2B5EF4-FFF2-40B4-BE49-F238E27FC236}">
                <a16:creationId xmlns:a16="http://schemas.microsoft.com/office/drawing/2014/main" id="{9A76B297-DF6B-44B3-B6E4-BFB4F944AB72}"/>
              </a:ext>
            </a:extLst>
          </p:cNvPr>
          <p:cNvSpPr>
            <a:spLocks noGrp="1"/>
          </p:cNvSpPr>
          <p:nvPr>
            <p:ph type="title"/>
          </p:nvPr>
        </p:nvSpPr>
        <p:spPr>
          <a:xfrm>
            <a:off x="1251678" y="382385"/>
            <a:ext cx="10178322" cy="1492132"/>
          </a:xfrm>
        </p:spPr>
        <p:txBody>
          <a:bodyPr/>
          <a:lstStyle/>
          <a:p>
            <a:r>
              <a:rPr lang="en-US" dirty="0"/>
              <a:t>Admissions advice</a:t>
            </a:r>
          </a:p>
        </p:txBody>
      </p:sp>
      <p:sp>
        <p:nvSpPr>
          <p:cNvPr id="30" name="Content Placeholder 2">
            <a:extLst>
              <a:ext uri="{FF2B5EF4-FFF2-40B4-BE49-F238E27FC236}">
                <a16:creationId xmlns:a16="http://schemas.microsoft.com/office/drawing/2014/main" id="{6FA58596-2A49-4F2C-A6FC-0C74434CB307}"/>
              </a:ext>
            </a:extLst>
          </p:cNvPr>
          <p:cNvSpPr>
            <a:spLocks noGrp="1"/>
          </p:cNvSpPr>
          <p:nvPr>
            <p:ph idx="1"/>
          </p:nvPr>
        </p:nvSpPr>
        <p:spPr>
          <a:xfrm>
            <a:off x="1251678" y="1426465"/>
            <a:ext cx="10178322" cy="3593591"/>
          </a:xfrm>
        </p:spPr>
        <p:txBody>
          <a:bodyPr>
            <a:normAutofit/>
          </a:bodyPr>
          <a:lstStyle/>
          <a:p>
            <a:pPr marL="0" indent="0">
              <a:buNone/>
            </a:pPr>
            <a:r>
              <a:rPr lang="en-US" sz="2800" b="1" dirty="0">
                <a:solidFill>
                  <a:schemeClr val="accent3"/>
                </a:solidFill>
              </a:rPr>
              <a:t>Taking Both SAT &amp; ACT can be beneficial. </a:t>
            </a:r>
          </a:p>
        </p:txBody>
      </p:sp>
      <p:sp>
        <p:nvSpPr>
          <p:cNvPr id="31" name="Slide Number Placeholder 4">
            <a:extLst>
              <a:ext uri="{FF2B5EF4-FFF2-40B4-BE49-F238E27FC236}">
                <a16:creationId xmlns:a16="http://schemas.microsoft.com/office/drawing/2014/main" id="{652E3172-07DC-464D-87C6-597A7FDDA02B}"/>
              </a:ext>
            </a:extLst>
          </p:cNvPr>
          <p:cNvSpPr txBox="1">
            <a:spLocks/>
          </p:cNvSpPr>
          <p:nvPr/>
        </p:nvSpPr>
        <p:spPr>
          <a:xfrm>
            <a:off x="8610601" y="6375679"/>
            <a:ext cx="2819399" cy="345796"/>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1766878-3199-4EAB-94E7-2D6D11070E14}" type="slidenum">
              <a:rPr lang="en-US" smtClean="0"/>
              <a:pPr/>
              <a:t>1</a:t>
            </a:fld>
            <a:endParaRPr lang="en-US" dirty="0"/>
          </a:p>
        </p:txBody>
      </p:sp>
      <p:sp>
        <p:nvSpPr>
          <p:cNvPr id="32" name="TextBox 31">
            <a:extLst>
              <a:ext uri="{FF2B5EF4-FFF2-40B4-BE49-F238E27FC236}">
                <a16:creationId xmlns:a16="http://schemas.microsoft.com/office/drawing/2014/main" id="{642E08F3-F68A-4A08-899B-4C74D9DE336E}"/>
              </a:ext>
            </a:extLst>
          </p:cNvPr>
          <p:cNvSpPr txBox="1"/>
          <p:nvPr/>
        </p:nvSpPr>
        <p:spPr>
          <a:xfrm>
            <a:off x="1251678" y="2358917"/>
            <a:ext cx="9702834"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a:t>Increase chances of MERIT BASED AID.</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Provide more information to admissions counselors.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ACT could, for some schools, replace the SAT Subject Tests.</a:t>
            </a:r>
          </a:p>
        </p:txBody>
      </p:sp>
      <p:cxnSp>
        <p:nvCxnSpPr>
          <p:cNvPr id="33" name="Straight Connector 32">
            <a:extLst>
              <a:ext uri="{FF2B5EF4-FFF2-40B4-BE49-F238E27FC236}">
                <a16:creationId xmlns:a16="http://schemas.microsoft.com/office/drawing/2014/main" id="{7C1EB9F2-7EBB-4A20-B0F4-9ACC81B81808}"/>
              </a:ext>
            </a:extLst>
          </p:cNvPr>
          <p:cNvCxnSpPr>
            <a:cxnSpLocks/>
          </p:cNvCxnSpPr>
          <p:nvPr/>
        </p:nvCxnSpPr>
        <p:spPr>
          <a:xfrm>
            <a:off x="1335024" y="2093976"/>
            <a:ext cx="9582912" cy="18288"/>
          </a:xfrm>
          <a:prstGeom prst="line">
            <a:avLst/>
          </a:prstGeom>
        </p:spPr>
        <p:style>
          <a:lnRef idx="3">
            <a:schemeClr val="accent1"/>
          </a:lnRef>
          <a:fillRef idx="0">
            <a:schemeClr val="accent1"/>
          </a:fillRef>
          <a:effectRef idx="2">
            <a:schemeClr val="accent1"/>
          </a:effectRef>
          <a:fontRef idx="minor">
            <a:schemeClr val="tx1"/>
          </a:fontRef>
        </p:style>
      </p:cxnSp>
      <p:sp>
        <p:nvSpPr>
          <p:cNvPr id="34" name="TextBox 33">
            <a:extLst>
              <a:ext uri="{FF2B5EF4-FFF2-40B4-BE49-F238E27FC236}">
                <a16:creationId xmlns:a16="http://schemas.microsoft.com/office/drawing/2014/main" id="{82B4EBCF-3FC2-415C-89EF-0883F390620A}"/>
              </a:ext>
            </a:extLst>
          </p:cNvPr>
          <p:cNvSpPr txBox="1"/>
          <p:nvPr/>
        </p:nvSpPr>
        <p:spPr>
          <a:xfrm>
            <a:off x="1335024" y="4898351"/>
            <a:ext cx="3465576" cy="1477328"/>
          </a:xfrm>
          <a:prstGeom prst="rect">
            <a:avLst/>
          </a:prstGeom>
          <a:noFill/>
        </p:spPr>
        <p:txBody>
          <a:bodyPr wrap="square" rtlCol="0">
            <a:spAutoFit/>
          </a:bodyPr>
          <a:lstStyle/>
          <a:p>
            <a:r>
              <a:rPr lang="en-US" b="1" dirty="0"/>
              <a:t>SAT Test Dates</a:t>
            </a:r>
          </a:p>
          <a:p>
            <a:r>
              <a:rPr lang="en-US" dirty="0"/>
              <a:t>Mar 10	Oct 6</a:t>
            </a:r>
          </a:p>
          <a:p>
            <a:r>
              <a:rPr lang="en-US" dirty="0"/>
              <a:t>May 5	Nov 3</a:t>
            </a:r>
          </a:p>
          <a:p>
            <a:r>
              <a:rPr lang="en-US" dirty="0"/>
              <a:t>June 2	Dec 1</a:t>
            </a:r>
          </a:p>
          <a:p>
            <a:r>
              <a:rPr lang="en-US" dirty="0"/>
              <a:t>Aug 25</a:t>
            </a:r>
          </a:p>
        </p:txBody>
      </p:sp>
      <p:sp>
        <p:nvSpPr>
          <p:cNvPr id="35" name="TextBox 34">
            <a:extLst>
              <a:ext uri="{FF2B5EF4-FFF2-40B4-BE49-F238E27FC236}">
                <a16:creationId xmlns:a16="http://schemas.microsoft.com/office/drawing/2014/main" id="{E305A1F9-D0EF-49DC-80F1-496351A8C142}"/>
              </a:ext>
            </a:extLst>
          </p:cNvPr>
          <p:cNvSpPr txBox="1"/>
          <p:nvPr/>
        </p:nvSpPr>
        <p:spPr>
          <a:xfrm>
            <a:off x="5170932" y="4863591"/>
            <a:ext cx="1911096" cy="1477328"/>
          </a:xfrm>
          <a:prstGeom prst="rect">
            <a:avLst/>
          </a:prstGeom>
          <a:noFill/>
        </p:spPr>
        <p:txBody>
          <a:bodyPr wrap="square" rtlCol="0">
            <a:spAutoFit/>
          </a:bodyPr>
          <a:lstStyle/>
          <a:p>
            <a:r>
              <a:rPr lang="en-US" b="1" dirty="0"/>
              <a:t>ACT Test Dates</a:t>
            </a:r>
          </a:p>
          <a:p>
            <a:r>
              <a:rPr lang="en-US" dirty="0"/>
              <a:t>Feb 10	Sep 8</a:t>
            </a:r>
          </a:p>
          <a:p>
            <a:r>
              <a:rPr lang="en-US" dirty="0"/>
              <a:t>Apr 14	Oct 27</a:t>
            </a:r>
          </a:p>
          <a:p>
            <a:r>
              <a:rPr lang="en-US" dirty="0"/>
              <a:t>June 9	Dec 8</a:t>
            </a:r>
          </a:p>
          <a:p>
            <a:r>
              <a:rPr lang="en-US" dirty="0"/>
              <a:t>July 14	</a:t>
            </a:r>
          </a:p>
        </p:txBody>
      </p:sp>
      <p:sp>
        <p:nvSpPr>
          <p:cNvPr id="36" name="TextBox 35">
            <a:extLst>
              <a:ext uri="{FF2B5EF4-FFF2-40B4-BE49-F238E27FC236}">
                <a16:creationId xmlns:a16="http://schemas.microsoft.com/office/drawing/2014/main" id="{6053A4C2-6424-4BBD-A0ED-871B59061789}"/>
              </a:ext>
            </a:extLst>
          </p:cNvPr>
          <p:cNvSpPr txBox="1"/>
          <p:nvPr/>
        </p:nvSpPr>
        <p:spPr>
          <a:xfrm>
            <a:off x="8510016" y="4898351"/>
            <a:ext cx="3465576" cy="1200329"/>
          </a:xfrm>
          <a:prstGeom prst="rect">
            <a:avLst/>
          </a:prstGeom>
          <a:noFill/>
        </p:spPr>
        <p:txBody>
          <a:bodyPr wrap="square" rtlCol="0">
            <a:spAutoFit/>
          </a:bodyPr>
          <a:lstStyle/>
          <a:p>
            <a:r>
              <a:rPr lang="en-US" b="1" dirty="0"/>
              <a:t>Early Decision/Early Action</a:t>
            </a:r>
          </a:p>
          <a:p>
            <a:r>
              <a:rPr lang="en-US" dirty="0"/>
              <a:t>Applications generally due on or around Nov. 1, Nov 15, Dec. 1 or Dec 15, depending on school.</a:t>
            </a:r>
          </a:p>
        </p:txBody>
      </p:sp>
      <p:cxnSp>
        <p:nvCxnSpPr>
          <p:cNvPr id="37" name="Straight Connector 36">
            <a:extLst>
              <a:ext uri="{FF2B5EF4-FFF2-40B4-BE49-F238E27FC236}">
                <a16:creationId xmlns:a16="http://schemas.microsoft.com/office/drawing/2014/main" id="{A972A6A8-E628-4051-8371-3532C5FB97F7}"/>
              </a:ext>
            </a:extLst>
          </p:cNvPr>
          <p:cNvCxnSpPr>
            <a:cxnSpLocks/>
          </p:cNvCxnSpPr>
          <p:nvPr/>
        </p:nvCxnSpPr>
        <p:spPr>
          <a:xfrm>
            <a:off x="1335024" y="4544562"/>
            <a:ext cx="9582912" cy="18288"/>
          </a:xfrm>
          <a:prstGeom prst="line">
            <a:avLst/>
          </a:prstGeom>
        </p:spPr>
        <p:style>
          <a:lnRef idx="3">
            <a:schemeClr val="accent1"/>
          </a:lnRef>
          <a:fillRef idx="0">
            <a:schemeClr val="accent1"/>
          </a:fillRef>
          <a:effectRef idx="2">
            <a:schemeClr val="accent1"/>
          </a:effectRef>
          <a:fontRef idx="minor">
            <a:schemeClr val="tx1"/>
          </a:fontRef>
        </p:style>
      </p:cxnSp>
      <p:pic>
        <p:nvPicPr>
          <p:cNvPr id="38" name="Picture 37">
            <a:extLst>
              <a:ext uri="{FF2B5EF4-FFF2-40B4-BE49-F238E27FC236}">
                <a16:creationId xmlns:a16="http://schemas.microsoft.com/office/drawing/2014/main" id="{F0A5CDCE-1C53-42BE-A311-8AD4E4A80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7266" y="2596664"/>
            <a:ext cx="1587246" cy="1587246"/>
          </a:xfrm>
          <a:prstGeom prst="rect">
            <a:avLst/>
          </a:prstGeom>
        </p:spPr>
      </p:pic>
      <p:pic>
        <p:nvPicPr>
          <p:cNvPr id="41" name="Picture 40">
            <a:extLst>
              <a:ext uri="{FF2B5EF4-FFF2-40B4-BE49-F238E27FC236}">
                <a16:creationId xmlns:a16="http://schemas.microsoft.com/office/drawing/2014/main" id="{A154A27B-B5F0-4416-B917-95E1A51C0A7D}"/>
              </a:ext>
            </a:extLst>
          </p:cNvPr>
          <p:cNvPicPr>
            <a:picLocks noChangeAspect="1"/>
          </p:cNvPicPr>
          <p:nvPr/>
        </p:nvPicPr>
        <p:blipFill>
          <a:blip r:embed="rId3"/>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1886597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8" name="Picture 7">
            <a:extLst>
              <a:ext uri="{FF2B5EF4-FFF2-40B4-BE49-F238E27FC236}">
                <a16:creationId xmlns:a16="http://schemas.microsoft.com/office/drawing/2014/main" id="{B4149C8F-84A0-4FE8-92AE-DF03BFDA526A}"/>
              </a:ext>
            </a:extLst>
          </p:cNvPr>
          <p:cNvPicPr>
            <a:picLocks noChangeAspect="1"/>
          </p:cNvPicPr>
          <p:nvPr/>
        </p:nvPicPr>
        <p:blipFill rotWithShape="1">
          <a:blip r:embed="rId2"/>
          <a:srcRect t="1205"/>
          <a:stretch/>
        </p:blipFill>
        <p:spPr>
          <a:xfrm rot="10800000">
            <a:off x="0" y="-4"/>
            <a:ext cx="4666178" cy="6857999"/>
          </a:xfrm>
          <a:prstGeom prst="rect">
            <a:avLst/>
          </a:prstGeom>
          <a:scene3d>
            <a:camera prst="orthographicFront">
              <a:rot lat="0" lon="0" rev="0"/>
            </a:camera>
            <a:lightRig rig="threePt" dir="t"/>
          </a:scene3d>
        </p:spPr>
      </p:pic>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389469" y="325999"/>
            <a:ext cx="3773489" cy="1197864"/>
          </a:xfrm>
        </p:spPr>
        <p:txBody>
          <a:bodyPr anchor="b">
            <a:normAutofit/>
          </a:bodyPr>
          <a:lstStyle/>
          <a:p>
            <a:r>
              <a:rPr lang="en-US" sz="3200" u="sng" dirty="0">
                <a:solidFill>
                  <a:schemeClr val="accent1"/>
                </a:solidFill>
              </a:rPr>
              <a:t>ACT Sections</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22772" y="1536066"/>
            <a:ext cx="3864929" cy="4609212"/>
          </a:xfrm>
        </p:spPr>
        <p:txBody>
          <a:bodyPr>
            <a:normAutofit/>
          </a:bodyPr>
          <a:lstStyle/>
          <a:p>
            <a:pPr marL="0" indent="0">
              <a:buNone/>
            </a:pPr>
            <a:r>
              <a:rPr lang="en-US" sz="2400" b="1" dirty="0">
                <a:solidFill>
                  <a:schemeClr val="accent3"/>
                </a:solidFill>
              </a:rPr>
              <a:t>3 Hours 57 Minutes</a:t>
            </a:r>
          </a:p>
          <a:p>
            <a:r>
              <a:rPr lang="en-US" dirty="0">
                <a:solidFill>
                  <a:schemeClr val="bg1"/>
                </a:solidFill>
              </a:rPr>
              <a:t>55 Minutes: Reading</a:t>
            </a:r>
          </a:p>
          <a:p>
            <a:r>
              <a:rPr lang="en-US" dirty="0">
                <a:solidFill>
                  <a:schemeClr val="bg1"/>
                </a:solidFill>
              </a:rPr>
              <a:t>10 Minutes: Break</a:t>
            </a:r>
          </a:p>
          <a:p>
            <a:r>
              <a:rPr lang="en-US" dirty="0">
                <a:solidFill>
                  <a:schemeClr val="bg1"/>
                </a:solidFill>
              </a:rPr>
              <a:t>35 Minutes: Writing &amp; Language</a:t>
            </a:r>
          </a:p>
          <a:p>
            <a:r>
              <a:rPr lang="en-US" dirty="0">
                <a:solidFill>
                  <a:schemeClr val="bg1"/>
                </a:solidFill>
              </a:rPr>
              <a:t>25 Minutes: Math – No Calc.</a:t>
            </a:r>
          </a:p>
          <a:p>
            <a:r>
              <a:rPr lang="en-US" dirty="0">
                <a:solidFill>
                  <a:schemeClr val="bg1"/>
                </a:solidFill>
              </a:rPr>
              <a:t>5 Minutes: Break</a:t>
            </a:r>
          </a:p>
          <a:p>
            <a:r>
              <a:rPr lang="en-US" dirty="0">
                <a:solidFill>
                  <a:schemeClr val="bg1"/>
                </a:solidFill>
              </a:rPr>
              <a:t>55 Minutes: Math – Calculator</a:t>
            </a:r>
          </a:p>
          <a:p>
            <a:r>
              <a:rPr lang="en-US" dirty="0">
                <a:solidFill>
                  <a:schemeClr val="bg1"/>
                </a:solidFill>
              </a:rPr>
              <a:t>2 Minutes: Break </a:t>
            </a:r>
          </a:p>
          <a:p>
            <a:r>
              <a:rPr lang="en-US" dirty="0">
                <a:solidFill>
                  <a:schemeClr val="bg1"/>
                </a:solidFill>
              </a:rPr>
              <a:t>50 Minutes: Essay </a:t>
            </a:r>
          </a:p>
        </p:txBody>
      </p:sp>
      <p:pic>
        <p:nvPicPr>
          <p:cNvPr id="6" name="Picture 5">
            <a:extLst>
              <a:ext uri="{FF2B5EF4-FFF2-40B4-BE49-F238E27FC236}">
                <a16:creationId xmlns:a16="http://schemas.microsoft.com/office/drawing/2014/main" id="{2D669651-5AC8-4C55-9C32-B4B862F77F67}"/>
              </a:ext>
            </a:extLst>
          </p:cNvPr>
          <p:cNvPicPr>
            <a:picLocks noChangeAspect="1"/>
          </p:cNvPicPr>
          <p:nvPr/>
        </p:nvPicPr>
        <p:blipFill>
          <a:blip r:embed="rId3"/>
          <a:stretch>
            <a:fillRect/>
          </a:stretch>
        </p:blipFill>
        <p:spPr>
          <a:xfrm>
            <a:off x="4739999" y="2118095"/>
            <a:ext cx="2712002" cy="26218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Title 1">
            <a:extLst>
              <a:ext uri="{FF2B5EF4-FFF2-40B4-BE49-F238E27FC236}">
                <a16:creationId xmlns:a16="http://schemas.microsoft.com/office/drawing/2014/main" id="{342B251D-B66F-48F4-883B-A120C190AB5C}"/>
              </a:ext>
            </a:extLst>
          </p:cNvPr>
          <p:cNvSpPr txBox="1">
            <a:spLocks/>
          </p:cNvSpPr>
          <p:nvPr/>
        </p:nvSpPr>
        <p:spPr>
          <a:xfrm>
            <a:off x="8066389" y="325999"/>
            <a:ext cx="3773489" cy="119786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en-US" sz="3200" u="sng" dirty="0">
                <a:solidFill>
                  <a:schemeClr val="accent1"/>
                </a:solidFill>
              </a:rPr>
              <a:t>sat Sections</a:t>
            </a:r>
          </a:p>
        </p:txBody>
      </p:sp>
      <p:sp>
        <p:nvSpPr>
          <p:cNvPr id="16" name="Content Placeholder 2">
            <a:extLst>
              <a:ext uri="{FF2B5EF4-FFF2-40B4-BE49-F238E27FC236}">
                <a16:creationId xmlns:a16="http://schemas.microsoft.com/office/drawing/2014/main" id="{F7C3EF61-56BD-4ABE-B4C8-5BCE5CD7EDD4}"/>
              </a:ext>
            </a:extLst>
          </p:cNvPr>
          <p:cNvSpPr txBox="1">
            <a:spLocks/>
          </p:cNvSpPr>
          <p:nvPr/>
        </p:nvSpPr>
        <p:spPr>
          <a:xfrm>
            <a:off x="414289" y="1523863"/>
            <a:ext cx="3864929" cy="4609212"/>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Font typeface="Arial" panose="020B0604020202020204" pitchFamily="34" charset="0"/>
              <a:buNone/>
            </a:pPr>
            <a:r>
              <a:rPr lang="en-US" sz="2400" b="1" dirty="0">
                <a:solidFill>
                  <a:schemeClr val="accent3"/>
                </a:solidFill>
              </a:rPr>
              <a:t>3 Hours 50 Minutes </a:t>
            </a:r>
          </a:p>
          <a:p>
            <a:r>
              <a:rPr lang="en-US" dirty="0">
                <a:solidFill>
                  <a:schemeClr val="bg1"/>
                </a:solidFill>
              </a:rPr>
              <a:t>45 Minutes: English</a:t>
            </a:r>
          </a:p>
          <a:p>
            <a:r>
              <a:rPr lang="en-US" dirty="0">
                <a:solidFill>
                  <a:schemeClr val="bg1"/>
                </a:solidFill>
              </a:rPr>
              <a:t>60 Minutes: Math</a:t>
            </a:r>
          </a:p>
          <a:p>
            <a:r>
              <a:rPr lang="en-US" dirty="0">
                <a:solidFill>
                  <a:schemeClr val="bg1"/>
                </a:solidFill>
              </a:rPr>
              <a:t>10 Minutes: Break</a:t>
            </a:r>
          </a:p>
          <a:p>
            <a:r>
              <a:rPr lang="en-US" dirty="0">
                <a:solidFill>
                  <a:schemeClr val="bg1"/>
                </a:solidFill>
              </a:rPr>
              <a:t>35 Minutes: Reading</a:t>
            </a:r>
          </a:p>
          <a:p>
            <a:r>
              <a:rPr lang="en-US" dirty="0">
                <a:solidFill>
                  <a:schemeClr val="bg1"/>
                </a:solidFill>
              </a:rPr>
              <a:t>35 Minutes: Science</a:t>
            </a:r>
          </a:p>
          <a:p>
            <a:r>
              <a:rPr lang="en-US" dirty="0">
                <a:solidFill>
                  <a:schemeClr val="bg1"/>
                </a:solidFill>
              </a:rPr>
              <a:t>5 Minutes: Break</a:t>
            </a:r>
          </a:p>
          <a:p>
            <a:r>
              <a:rPr lang="en-US" dirty="0">
                <a:solidFill>
                  <a:schemeClr val="bg1"/>
                </a:solidFill>
              </a:rPr>
              <a:t>40 Minutes: Essay</a:t>
            </a:r>
          </a:p>
        </p:txBody>
      </p:sp>
      <p:sp>
        <p:nvSpPr>
          <p:cNvPr id="10" name="Rectangle 9">
            <a:extLst>
              <a:ext uri="{FF2B5EF4-FFF2-40B4-BE49-F238E27FC236}">
                <a16:creationId xmlns:a16="http://schemas.microsoft.com/office/drawing/2014/main" id="{75A9C3EF-6B34-4C7B-9E35-5F487F7831E1}"/>
              </a:ext>
            </a:extLst>
          </p:cNvPr>
          <p:cNvSpPr/>
          <p:nvPr/>
        </p:nvSpPr>
        <p:spPr>
          <a:xfrm>
            <a:off x="11899632" y="0"/>
            <a:ext cx="292368" cy="6858001"/>
          </a:xfrm>
          <a:prstGeom prst="rect">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a:extLst>
              <a:ext uri="{FF2B5EF4-FFF2-40B4-BE49-F238E27FC236}">
                <a16:creationId xmlns:a16="http://schemas.microsoft.com/office/drawing/2014/main" id="{E497C151-53DD-4832-BE8C-76758C746E04}"/>
              </a:ext>
            </a:extLst>
          </p:cNvPr>
          <p:cNvSpPr>
            <a:spLocks noGrp="1"/>
          </p:cNvSpPr>
          <p:nvPr>
            <p:ph type="sldNum" sz="quarter" idx="12"/>
          </p:nvPr>
        </p:nvSpPr>
        <p:spPr/>
        <p:txBody>
          <a:bodyPr/>
          <a:lstStyle/>
          <a:p>
            <a:fld id="{71766878-3199-4EAB-94E7-2D6D11070E14}" type="slidenum">
              <a:rPr lang="en-US" smtClean="0"/>
              <a:t>10</a:t>
            </a:fld>
            <a:endParaRPr lang="en-US" dirty="0"/>
          </a:p>
        </p:txBody>
      </p:sp>
      <p:pic>
        <p:nvPicPr>
          <p:cNvPr id="18" name="Picture 17">
            <a:extLst>
              <a:ext uri="{FF2B5EF4-FFF2-40B4-BE49-F238E27FC236}">
                <a16:creationId xmlns:a16="http://schemas.microsoft.com/office/drawing/2014/main" id="{295C45A9-B4D2-458F-9B67-8DFD32580411}"/>
              </a:ext>
            </a:extLst>
          </p:cNvPr>
          <p:cNvPicPr>
            <a:picLocks noChangeAspect="1"/>
          </p:cNvPicPr>
          <p:nvPr/>
        </p:nvPicPr>
        <p:blipFill>
          <a:blip r:embed="rId4"/>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781133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339328" y="457200"/>
            <a:ext cx="3090672" cy="1197864"/>
          </a:xfrm>
        </p:spPr>
        <p:txBody>
          <a:bodyPr anchor="b">
            <a:normAutofit/>
          </a:bodyPr>
          <a:lstStyle/>
          <a:p>
            <a:r>
              <a:rPr lang="en-US" sz="3200" u="sng" dirty="0">
                <a:solidFill>
                  <a:schemeClr val="accent1"/>
                </a:solidFill>
              </a:rPr>
              <a:t>reading score reports</a:t>
            </a:r>
          </a:p>
        </p:txBody>
      </p:sp>
      <p:pic>
        <p:nvPicPr>
          <p:cNvPr id="10" name="Picture 9">
            <a:extLst>
              <a:ext uri="{FF2B5EF4-FFF2-40B4-BE49-F238E27FC236}">
                <a16:creationId xmlns:a16="http://schemas.microsoft.com/office/drawing/2014/main" id="{85CDF7DD-7A79-4B5C-B51F-5DE17B22B742}"/>
              </a:ext>
            </a:extLst>
          </p:cNvPr>
          <p:cNvPicPr>
            <a:picLocks noChangeAspect="1"/>
          </p:cNvPicPr>
          <p:nvPr/>
        </p:nvPicPr>
        <p:blipFill>
          <a:blip r:embed="rId2"/>
          <a:stretch>
            <a:fillRect/>
          </a:stretch>
        </p:blipFill>
        <p:spPr>
          <a:xfrm>
            <a:off x="5473545" y="6375679"/>
            <a:ext cx="1259099" cy="345796"/>
          </a:xfrm>
          <a:prstGeom prst="rect">
            <a:avLst/>
          </a:prstGeom>
        </p:spPr>
      </p:pic>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339328" y="1746503"/>
            <a:ext cx="3624990" cy="3767329"/>
          </a:xfrm>
        </p:spPr>
        <p:txBody>
          <a:bodyPr>
            <a:normAutofit/>
          </a:bodyPr>
          <a:lstStyle/>
          <a:p>
            <a:pPr marL="0" indent="0">
              <a:buNone/>
            </a:pPr>
            <a:r>
              <a:rPr lang="en-US" sz="2400" b="1" dirty="0">
                <a:solidFill>
                  <a:schemeClr val="accent3"/>
                </a:solidFill>
              </a:rPr>
              <a:t>Composite Score</a:t>
            </a:r>
          </a:p>
          <a:p>
            <a:r>
              <a:rPr lang="en-US" dirty="0">
                <a:solidFill>
                  <a:schemeClr val="bg1"/>
                </a:solidFill>
              </a:rPr>
              <a:t>Total</a:t>
            </a:r>
          </a:p>
          <a:p>
            <a:r>
              <a:rPr lang="en-US" dirty="0">
                <a:solidFill>
                  <a:schemeClr val="bg1"/>
                </a:solidFill>
              </a:rPr>
              <a:t>By Section</a:t>
            </a:r>
          </a:p>
          <a:p>
            <a:r>
              <a:rPr lang="en-US" dirty="0">
                <a:solidFill>
                  <a:schemeClr val="bg1"/>
                </a:solidFill>
              </a:rPr>
              <a:t>Compared to Target</a:t>
            </a:r>
          </a:p>
          <a:p>
            <a:pPr marL="0" indent="0">
              <a:buNone/>
            </a:pPr>
            <a:r>
              <a:rPr lang="en-US" sz="2400" b="1" dirty="0">
                <a:solidFill>
                  <a:schemeClr val="accent3"/>
                </a:solidFill>
              </a:rPr>
              <a:t>Section Score</a:t>
            </a:r>
          </a:p>
          <a:p>
            <a:r>
              <a:rPr lang="en-US" sz="2200" dirty="0">
                <a:solidFill>
                  <a:schemeClr val="bg1"/>
                </a:solidFill>
              </a:rPr>
              <a:t>By Section</a:t>
            </a:r>
          </a:p>
          <a:p>
            <a:r>
              <a:rPr lang="en-US" sz="2200" dirty="0">
                <a:solidFill>
                  <a:schemeClr val="bg1"/>
                </a:solidFill>
              </a:rPr>
              <a:t>By Category</a:t>
            </a:r>
          </a:p>
          <a:p>
            <a:r>
              <a:rPr lang="en-US" sz="2200" dirty="0">
                <a:solidFill>
                  <a:schemeClr val="bg1"/>
                </a:solidFill>
              </a:rPr>
              <a:t>Drill Down Into Questions</a:t>
            </a: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11</a:t>
            </a:fld>
            <a:endParaRPr lang="en-US">
              <a:solidFill>
                <a:schemeClr val="bg1">
                  <a:lumMod val="85000"/>
                </a:schemeClr>
              </a:solidFill>
            </a:endParaRPr>
          </a:p>
        </p:txBody>
      </p:sp>
      <p:pic>
        <p:nvPicPr>
          <p:cNvPr id="7" name="Picture 6">
            <a:extLst>
              <a:ext uri="{FF2B5EF4-FFF2-40B4-BE49-F238E27FC236}">
                <a16:creationId xmlns:a16="http://schemas.microsoft.com/office/drawing/2014/main" id="{6233A512-6C06-44E0-B305-6F8940C4C50E}"/>
              </a:ext>
            </a:extLst>
          </p:cNvPr>
          <p:cNvPicPr>
            <a:picLocks noChangeAspect="1"/>
          </p:cNvPicPr>
          <p:nvPr/>
        </p:nvPicPr>
        <p:blipFill>
          <a:blip r:embed="rId3"/>
          <a:stretch>
            <a:fillRect/>
          </a:stretch>
        </p:blipFill>
        <p:spPr>
          <a:xfrm>
            <a:off x="1049405" y="290982"/>
            <a:ext cx="5683239" cy="59481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04255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141465" y="457200"/>
            <a:ext cx="3933022" cy="1197864"/>
          </a:xfrm>
        </p:spPr>
        <p:txBody>
          <a:bodyPr anchor="b">
            <a:normAutofit/>
          </a:bodyPr>
          <a:lstStyle/>
          <a:p>
            <a:r>
              <a:rPr lang="en-US" sz="3200" u="sng" dirty="0">
                <a:solidFill>
                  <a:schemeClr val="accent1"/>
                </a:solidFill>
              </a:rPr>
              <a:t>reading score report</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41465" y="1836842"/>
            <a:ext cx="3822853" cy="3767329"/>
          </a:xfrm>
        </p:spPr>
        <p:txBody>
          <a:bodyPr>
            <a:normAutofit/>
          </a:bodyPr>
          <a:lstStyle/>
          <a:p>
            <a:pPr marL="0" indent="0">
              <a:buNone/>
            </a:pPr>
            <a:r>
              <a:rPr lang="en-US" sz="2400" b="1" dirty="0">
                <a:solidFill>
                  <a:schemeClr val="accent3"/>
                </a:solidFill>
              </a:rPr>
              <a:t>Question &amp; Category</a:t>
            </a:r>
          </a:p>
          <a:p>
            <a:r>
              <a:rPr lang="en-US" dirty="0">
                <a:solidFill>
                  <a:schemeClr val="bg1"/>
                </a:solidFill>
              </a:rPr>
              <a:t>Correct Answer Shown</a:t>
            </a:r>
          </a:p>
          <a:p>
            <a:r>
              <a:rPr lang="en-US" dirty="0">
                <a:solidFill>
                  <a:schemeClr val="bg1"/>
                </a:solidFill>
              </a:rPr>
              <a:t>Explanation Given</a:t>
            </a:r>
          </a:p>
          <a:p>
            <a:r>
              <a:rPr lang="en-US" dirty="0">
                <a:solidFill>
                  <a:schemeClr val="bg1"/>
                </a:solidFill>
              </a:rPr>
              <a:t>Concept Categorized</a:t>
            </a:r>
          </a:p>
          <a:p>
            <a:pPr marL="0" indent="0">
              <a:buNone/>
            </a:pPr>
            <a:r>
              <a:rPr lang="en-US" sz="2400" b="1" dirty="0">
                <a:solidFill>
                  <a:schemeClr val="accent3"/>
                </a:solidFill>
              </a:rPr>
              <a:t>Areas of Focus</a:t>
            </a:r>
          </a:p>
          <a:p>
            <a:r>
              <a:rPr lang="en-US" dirty="0">
                <a:solidFill>
                  <a:schemeClr val="bg1"/>
                </a:solidFill>
              </a:rPr>
              <a:t>Ordered by Priority</a:t>
            </a:r>
          </a:p>
          <a:p>
            <a:r>
              <a:rPr lang="en-US" dirty="0">
                <a:solidFill>
                  <a:schemeClr val="bg1"/>
                </a:solidFill>
              </a:rPr>
              <a:t>Click for Coursework</a:t>
            </a: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12</a:t>
            </a:fld>
            <a:endParaRPr lang="en-US">
              <a:solidFill>
                <a:schemeClr val="bg1">
                  <a:lumMod val="85000"/>
                </a:schemeClr>
              </a:solidFill>
            </a:endParaRPr>
          </a:p>
        </p:txBody>
      </p:sp>
      <p:pic>
        <p:nvPicPr>
          <p:cNvPr id="6" name="Picture 5">
            <a:extLst>
              <a:ext uri="{FF2B5EF4-FFF2-40B4-BE49-F238E27FC236}">
                <a16:creationId xmlns:a16="http://schemas.microsoft.com/office/drawing/2014/main" id="{A86DC7C9-5356-46D5-BA95-945DBBE8CFBA}"/>
              </a:ext>
            </a:extLst>
          </p:cNvPr>
          <p:cNvPicPr>
            <a:picLocks noChangeAspect="1"/>
          </p:cNvPicPr>
          <p:nvPr/>
        </p:nvPicPr>
        <p:blipFill rotWithShape="1">
          <a:blip r:embed="rId2"/>
          <a:srcRect l="50395" r="1478" b="26317"/>
          <a:stretch/>
        </p:blipFill>
        <p:spPr>
          <a:xfrm>
            <a:off x="509272" y="144575"/>
            <a:ext cx="5781800" cy="33403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F63CBCB3-EB8E-4633-A067-68B98E68F2FA}"/>
              </a:ext>
            </a:extLst>
          </p:cNvPr>
          <p:cNvPicPr>
            <a:picLocks noChangeAspect="1"/>
          </p:cNvPicPr>
          <p:nvPr/>
        </p:nvPicPr>
        <p:blipFill rotWithShape="1">
          <a:blip r:embed="rId3"/>
          <a:srcRect b="7570"/>
          <a:stretch/>
        </p:blipFill>
        <p:spPr>
          <a:xfrm>
            <a:off x="509272" y="3906113"/>
            <a:ext cx="5782370" cy="21604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4422A263-5153-476A-BE07-02A8E8C2D863}"/>
              </a:ext>
            </a:extLst>
          </p:cNvPr>
          <p:cNvPicPr>
            <a:picLocks noChangeAspect="1"/>
          </p:cNvPicPr>
          <p:nvPr/>
        </p:nvPicPr>
        <p:blipFill>
          <a:blip r:embed="rId4"/>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2614558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123828" y="228600"/>
            <a:ext cx="3493008" cy="630716"/>
          </a:xfrm>
        </p:spPr>
        <p:txBody>
          <a:bodyPr anchor="b">
            <a:normAutofit/>
          </a:bodyPr>
          <a:lstStyle/>
          <a:p>
            <a:r>
              <a:rPr lang="en-US" sz="3200" u="sng" dirty="0">
                <a:solidFill>
                  <a:schemeClr val="accent1"/>
                </a:solidFill>
              </a:rPr>
              <a:t>Coursework tab</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23827" y="943778"/>
            <a:ext cx="3822853" cy="3767329"/>
          </a:xfrm>
        </p:spPr>
        <p:txBody>
          <a:bodyPr>
            <a:normAutofit/>
          </a:bodyPr>
          <a:lstStyle/>
          <a:p>
            <a:pPr marL="0" indent="0">
              <a:buNone/>
            </a:pPr>
            <a:r>
              <a:rPr lang="en-US" sz="2400" b="1" dirty="0">
                <a:solidFill>
                  <a:schemeClr val="accent3"/>
                </a:solidFill>
              </a:rPr>
              <a:t>By Section &amp; Category</a:t>
            </a:r>
          </a:p>
          <a:p>
            <a:r>
              <a:rPr lang="en-US" sz="2200" dirty="0">
                <a:solidFill>
                  <a:schemeClr val="bg1"/>
                </a:solidFill>
              </a:rPr>
              <a:t>90 ACT Lessons</a:t>
            </a:r>
          </a:p>
          <a:p>
            <a:r>
              <a:rPr lang="en-US" sz="2200" dirty="0">
                <a:solidFill>
                  <a:schemeClr val="bg1"/>
                </a:solidFill>
              </a:rPr>
              <a:t>90 SAT Lessons</a:t>
            </a:r>
          </a:p>
          <a:p>
            <a:r>
              <a:rPr lang="en-US" sz="2200" dirty="0">
                <a:solidFill>
                  <a:schemeClr val="bg1"/>
                </a:solidFill>
              </a:rPr>
              <a:t>Video &amp; Drill for Each</a:t>
            </a:r>
          </a:p>
          <a:p>
            <a:pPr lvl="1"/>
            <a:endParaRPr lang="en-US" sz="2400" dirty="0">
              <a:solidFill>
                <a:schemeClr val="bg1"/>
              </a:solidFill>
            </a:endParaRPr>
          </a:p>
          <a:p>
            <a:pPr lvl="1"/>
            <a:endParaRPr lang="en-US" sz="2400" dirty="0">
              <a:solidFill>
                <a:schemeClr val="bg1"/>
              </a:solidFill>
            </a:endParaRP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13</a:t>
            </a:fld>
            <a:endParaRPr lang="en-US">
              <a:solidFill>
                <a:schemeClr val="bg1">
                  <a:lumMod val="85000"/>
                </a:schemeClr>
              </a:solidFill>
            </a:endParaRPr>
          </a:p>
        </p:txBody>
      </p:sp>
      <p:pic>
        <p:nvPicPr>
          <p:cNvPr id="6" name="Picture 5">
            <a:extLst>
              <a:ext uri="{FF2B5EF4-FFF2-40B4-BE49-F238E27FC236}">
                <a16:creationId xmlns:a16="http://schemas.microsoft.com/office/drawing/2014/main" id="{3A577239-56E4-43DA-805B-415EDF89D40C}"/>
              </a:ext>
            </a:extLst>
          </p:cNvPr>
          <p:cNvPicPr>
            <a:picLocks noChangeAspect="1"/>
          </p:cNvPicPr>
          <p:nvPr/>
        </p:nvPicPr>
        <p:blipFill>
          <a:blip r:embed="rId2"/>
          <a:stretch>
            <a:fillRect/>
          </a:stretch>
        </p:blipFill>
        <p:spPr>
          <a:xfrm>
            <a:off x="3901237" y="4142232"/>
            <a:ext cx="3505001" cy="2101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Callout: Down Arrow 6">
            <a:extLst>
              <a:ext uri="{FF2B5EF4-FFF2-40B4-BE49-F238E27FC236}">
                <a16:creationId xmlns:a16="http://schemas.microsoft.com/office/drawing/2014/main" id="{1D449E5D-22CA-48FC-8930-1A6260B8D514}"/>
              </a:ext>
            </a:extLst>
          </p:cNvPr>
          <p:cNvSpPr/>
          <p:nvPr/>
        </p:nvSpPr>
        <p:spPr>
          <a:xfrm>
            <a:off x="4815840" y="228600"/>
            <a:ext cx="2560320" cy="996696"/>
          </a:xfrm>
          <a:prstGeom prst="downArrowCallout">
            <a:avLst>
              <a:gd name="adj1" fmla="val 25000"/>
              <a:gd name="adj2" fmla="val 26869"/>
              <a:gd name="adj3" fmla="val 25000"/>
              <a:gd name="adj4" fmla="val 3556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Progress through lessons</a:t>
            </a:r>
          </a:p>
        </p:txBody>
      </p:sp>
      <p:pic>
        <p:nvPicPr>
          <p:cNvPr id="14" name="Picture 2" descr="C:\Users\DelrosarioS\Pictures\SAT-ACT Essentials\Home - Recommended For You - Global Test Strategies 2.PNG">
            <a:extLst>
              <a:ext uri="{FF2B5EF4-FFF2-40B4-BE49-F238E27FC236}">
                <a16:creationId xmlns:a16="http://schemas.microsoft.com/office/drawing/2014/main" id="{2A116555-20CA-4665-9649-01F7B557A4D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6119" b="24065"/>
          <a:stretch/>
        </p:blipFill>
        <p:spPr bwMode="auto">
          <a:xfrm>
            <a:off x="444178" y="4165009"/>
            <a:ext cx="3240266" cy="2101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grpSp>
        <p:nvGrpSpPr>
          <p:cNvPr id="18" name="Group 17">
            <a:extLst>
              <a:ext uri="{FF2B5EF4-FFF2-40B4-BE49-F238E27FC236}">
                <a16:creationId xmlns:a16="http://schemas.microsoft.com/office/drawing/2014/main" id="{C4607E89-717A-414C-93D0-4B52CE743A84}"/>
              </a:ext>
            </a:extLst>
          </p:cNvPr>
          <p:cNvGrpSpPr/>
          <p:nvPr/>
        </p:nvGrpSpPr>
        <p:grpSpPr>
          <a:xfrm>
            <a:off x="444178" y="96260"/>
            <a:ext cx="6962060" cy="4178312"/>
            <a:chOff x="444178" y="96260"/>
            <a:chExt cx="6962060" cy="4178312"/>
          </a:xfrm>
          <a:solidFill>
            <a:srgbClr val="237EBB"/>
          </a:solidFill>
        </p:grpSpPr>
        <p:pic>
          <p:nvPicPr>
            <p:cNvPr id="4" name="Picture 3">
              <a:extLst>
                <a:ext uri="{FF2B5EF4-FFF2-40B4-BE49-F238E27FC236}">
                  <a16:creationId xmlns:a16="http://schemas.microsoft.com/office/drawing/2014/main" id="{5F2CD6BD-7FE4-4F63-96EC-D5D8D79883CE}"/>
                </a:ext>
              </a:extLst>
            </p:cNvPr>
            <p:cNvPicPr>
              <a:picLocks noChangeAspect="1"/>
            </p:cNvPicPr>
            <p:nvPr/>
          </p:nvPicPr>
          <p:blipFill>
            <a:blip r:embed="rId4"/>
            <a:stretch>
              <a:fillRect/>
            </a:stretch>
          </p:blipFill>
          <p:spPr>
            <a:xfrm>
              <a:off x="444178" y="96260"/>
              <a:ext cx="6962060" cy="3949712"/>
            </a:xfrm>
            <a:prstGeom prst="rect">
              <a:avLst/>
            </a:prstGeom>
            <a:grp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Arrow: Bent-Up 8">
              <a:extLst>
                <a:ext uri="{FF2B5EF4-FFF2-40B4-BE49-F238E27FC236}">
                  <a16:creationId xmlns:a16="http://schemas.microsoft.com/office/drawing/2014/main" id="{38A2FEEB-5F37-48A6-BF7B-109058A3D732}"/>
                </a:ext>
              </a:extLst>
            </p:cNvPr>
            <p:cNvSpPr/>
            <p:nvPr/>
          </p:nvSpPr>
          <p:spPr>
            <a:xfrm rot="10800000">
              <a:off x="656866" y="3410712"/>
              <a:ext cx="1033272" cy="863860"/>
            </a:xfrm>
            <a:prstGeom prst="bentUpArrow">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7" name="Arrow: Bent-Up 16">
              <a:extLst>
                <a:ext uri="{FF2B5EF4-FFF2-40B4-BE49-F238E27FC236}">
                  <a16:creationId xmlns:a16="http://schemas.microsoft.com/office/drawing/2014/main" id="{994133C5-DD4C-404E-A3E6-6094BCB664DB}"/>
                </a:ext>
              </a:extLst>
            </p:cNvPr>
            <p:cNvSpPr/>
            <p:nvPr/>
          </p:nvSpPr>
          <p:spPr>
            <a:xfrm rot="10800000" flipH="1">
              <a:off x="3429572" y="3410712"/>
              <a:ext cx="1118616" cy="863860"/>
            </a:xfrm>
            <a:prstGeom prst="bentUpArrow">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 name="Callout: Up Arrow 9">
              <a:extLst>
                <a:ext uri="{FF2B5EF4-FFF2-40B4-BE49-F238E27FC236}">
                  <a16:creationId xmlns:a16="http://schemas.microsoft.com/office/drawing/2014/main" id="{8FEEB27D-EDBA-4B58-ADB9-BE7570D774C8}"/>
                </a:ext>
              </a:extLst>
            </p:cNvPr>
            <p:cNvSpPr/>
            <p:nvPr/>
          </p:nvSpPr>
          <p:spPr>
            <a:xfrm>
              <a:off x="1690138" y="2600544"/>
              <a:ext cx="1742811" cy="1161288"/>
            </a:xfrm>
            <a:prstGeom prst="upArrowCallout">
              <a:avLst>
                <a:gd name="adj1" fmla="val 25000"/>
                <a:gd name="adj2" fmla="val 23425"/>
                <a:gd name="adj3" fmla="val 25000"/>
                <a:gd name="adj4" fmla="val 46079"/>
              </a:avLst>
            </a:prstGeom>
            <a:grp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Videos &amp; Drills</a:t>
              </a:r>
            </a:p>
          </p:txBody>
        </p:sp>
      </p:grpSp>
      <p:pic>
        <p:nvPicPr>
          <p:cNvPr id="19" name="Picture 18">
            <a:extLst>
              <a:ext uri="{FF2B5EF4-FFF2-40B4-BE49-F238E27FC236}">
                <a16:creationId xmlns:a16="http://schemas.microsoft.com/office/drawing/2014/main" id="{6CCCFCD4-60C7-4165-8EE3-A7518ACC6506}"/>
              </a:ext>
            </a:extLst>
          </p:cNvPr>
          <p:cNvPicPr>
            <a:picLocks noChangeAspect="1"/>
          </p:cNvPicPr>
          <p:nvPr/>
        </p:nvPicPr>
        <p:blipFill>
          <a:blip r:embed="rId5"/>
          <a:stretch>
            <a:fillRect/>
          </a:stretch>
        </p:blipFill>
        <p:spPr>
          <a:xfrm>
            <a:off x="451538" y="6386292"/>
            <a:ext cx="3990038" cy="4200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Arrow: Left 19">
            <a:extLst>
              <a:ext uri="{FF2B5EF4-FFF2-40B4-BE49-F238E27FC236}">
                <a16:creationId xmlns:a16="http://schemas.microsoft.com/office/drawing/2014/main" id="{4EA95B16-F5A7-4D83-B9FB-53FA8DAA6361}"/>
              </a:ext>
            </a:extLst>
          </p:cNvPr>
          <p:cNvSpPr/>
          <p:nvPr/>
        </p:nvSpPr>
        <p:spPr>
          <a:xfrm>
            <a:off x="4548188" y="6324064"/>
            <a:ext cx="2825042" cy="533936"/>
          </a:xfrm>
          <a:prstGeom prst="leftArrow">
            <a:avLst/>
          </a:prstGeom>
          <a:solidFill>
            <a:srgbClr val="237EB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Tutor.com Tab in Browser</a:t>
            </a:r>
          </a:p>
        </p:txBody>
      </p:sp>
      <p:sp>
        <p:nvSpPr>
          <p:cNvPr id="21" name="Title 1">
            <a:extLst>
              <a:ext uri="{FF2B5EF4-FFF2-40B4-BE49-F238E27FC236}">
                <a16:creationId xmlns:a16="http://schemas.microsoft.com/office/drawing/2014/main" id="{9BBD2BB7-8558-4823-86FA-AD517F3AEEB6}"/>
              </a:ext>
            </a:extLst>
          </p:cNvPr>
          <p:cNvSpPr txBox="1">
            <a:spLocks/>
          </p:cNvSpPr>
          <p:nvPr/>
        </p:nvSpPr>
        <p:spPr>
          <a:xfrm>
            <a:off x="8123828" y="3243710"/>
            <a:ext cx="3493008" cy="68931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en-US" sz="3200" u="sng" dirty="0">
                <a:solidFill>
                  <a:schemeClr val="accent1"/>
                </a:solidFill>
              </a:rPr>
              <a:t>Tutor.com tab</a:t>
            </a:r>
          </a:p>
        </p:txBody>
      </p:sp>
      <p:sp>
        <p:nvSpPr>
          <p:cNvPr id="22" name="Content Placeholder 2">
            <a:extLst>
              <a:ext uri="{FF2B5EF4-FFF2-40B4-BE49-F238E27FC236}">
                <a16:creationId xmlns:a16="http://schemas.microsoft.com/office/drawing/2014/main" id="{B45A3E68-0EB5-4FA9-8BCB-7E83524DB6EB}"/>
              </a:ext>
            </a:extLst>
          </p:cNvPr>
          <p:cNvSpPr txBox="1">
            <a:spLocks/>
          </p:cNvSpPr>
          <p:nvPr/>
        </p:nvSpPr>
        <p:spPr>
          <a:xfrm>
            <a:off x="8123826" y="3968929"/>
            <a:ext cx="3822853" cy="275254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Font typeface="Arial" panose="020B0604020202020204" pitchFamily="34" charset="0"/>
              <a:buNone/>
            </a:pPr>
            <a:r>
              <a:rPr lang="en-US" sz="2400" b="1" dirty="0">
                <a:solidFill>
                  <a:schemeClr val="accent3"/>
                </a:solidFill>
              </a:rPr>
              <a:t>Connect With a Tutor</a:t>
            </a:r>
          </a:p>
          <a:p>
            <a:r>
              <a:rPr lang="en-US" sz="2200" dirty="0">
                <a:solidFill>
                  <a:schemeClr val="bg1"/>
                </a:solidFill>
              </a:rPr>
              <a:t>Flip Back to Tutor.com tab in your browser for help from an on-demand, subject-matter expert if you don’t understand any questions or concepts from the video lessons or practice drills.</a:t>
            </a:r>
          </a:p>
          <a:p>
            <a:pPr lvl="1"/>
            <a:endParaRPr lang="en-US" sz="2400" dirty="0">
              <a:solidFill>
                <a:schemeClr val="bg1"/>
              </a:solidFill>
            </a:endParaRPr>
          </a:p>
          <a:p>
            <a:pPr lvl="1"/>
            <a:endParaRPr lang="en-US" sz="2400" dirty="0">
              <a:solidFill>
                <a:schemeClr val="bg1"/>
              </a:solidFill>
            </a:endParaRPr>
          </a:p>
        </p:txBody>
      </p:sp>
    </p:spTree>
    <p:extLst>
      <p:ext uri="{BB962C8B-B14F-4D97-AF65-F5344CB8AC3E}">
        <p14:creationId xmlns:p14="http://schemas.microsoft.com/office/powerpoint/2010/main" val="3198966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123828" y="228600"/>
            <a:ext cx="3493008" cy="1197864"/>
          </a:xfrm>
        </p:spPr>
        <p:txBody>
          <a:bodyPr anchor="b">
            <a:normAutofit/>
          </a:bodyPr>
          <a:lstStyle/>
          <a:p>
            <a:r>
              <a:rPr lang="en-US" sz="3200" u="sng" dirty="0">
                <a:solidFill>
                  <a:schemeClr val="accent1"/>
                </a:solidFill>
              </a:rPr>
              <a:t>Resources tab</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23828" y="1655064"/>
            <a:ext cx="4068172" cy="4720615"/>
          </a:xfrm>
        </p:spPr>
        <p:txBody>
          <a:bodyPr>
            <a:normAutofit/>
          </a:bodyPr>
          <a:lstStyle/>
          <a:p>
            <a:pPr marL="0" indent="0">
              <a:buNone/>
            </a:pPr>
            <a:r>
              <a:rPr lang="en-US" sz="2400" b="1" dirty="0">
                <a:solidFill>
                  <a:schemeClr val="accent3"/>
                </a:solidFill>
              </a:rPr>
              <a:t>College Application Advice</a:t>
            </a:r>
          </a:p>
          <a:p>
            <a:r>
              <a:rPr lang="en-US" dirty="0">
                <a:solidFill>
                  <a:schemeClr val="bg1"/>
                </a:solidFill>
              </a:rPr>
              <a:t>The Common App</a:t>
            </a:r>
          </a:p>
          <a:p>
            <a:r>
              <a:rPr lang="en-US" dirty="0">
                <a:solidFill>
                  <a:schemeClr val="bg1"/>
                </a:solidFill>
              </a:rPr>
              <a:t>Applications</a:t>
            </a:r>
          </a:p>
          <a:p>
            <a:r>
              <a:rPr lang="en-US" dirty="0">
                <a:solidFill>
                  <a:schemeClr val="bg1"/>
                </a:solidFill>
              </a:rPr>
              <a:t>Writing Your Essays</a:t>
            </a:r>
          </a:p>
          <a:p>
            <a:r>
              <a:rPr lang="en-US" dirty="0">
                <a:solidFill>
                  <a:schemeClr val="bg1"/>
                </a:solidFill>
              </a:rPr>
              <a:t>Choosing Your School</a:t>
            </a:r>
          </a:p>
          <a:p>
            <a:r>
              <a:rPr lang="en-US" dirty="0">
                <a:solidFill>
                  <a:schemeClr val="bg1"/>
                </a:solidFill>
              </a:rPr>
              <a:t>Choosing Your Major</a:t>
            </a:r>
          </a:p>
          <a:p>
            <a:r>
              <a:rPr lang="en-US" dirty="0">
                <a:solidFill>
                  <a:schemeClr val="bg1"/>
                </a:solidFill>
              </a:rPr>
              <a:t>Financial Aid</a:t>
            </a:r>
          </a:p>
          <a:p>
            <a:r>
              <a:rPr lang="en-US" dirty="0">
                <a:solidFill>
                  <a:schemeClr val="bg1"/>
                </a:solidFill>
              </a:rPr>
              <a:t>Test Strategies</a:t>
            </a:r>
          </a:p>
          <a:p>
            <a:r>
              <a:rPr lang="en-US" dirty="0">
                <a:solidFill>
                  <a:schemeClr val="bg1"/>
                </a:solidFill>
              </a:rPr>
              <a:t>GPA &amp; High School Classes</a:t>
            </a:r>
          </a:p>
          <a:p>
            <a:endParaRPr lang="en-US" dirty="0">
              <a:solidFill>
                <a:schemeClr val="bg1"/>
              </a:solidFill>
            </a:endParaRPr>
          </a:p>
          <a:p>
            <a:pPr lvl="1"/>
            <a:endParaRPr lang="en-US" sz="2400" dirty="0">
              <a:solidFill>
                <a:schemeClr val="bg1"/>
              </a:solidFill>
            </a:endParaRP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14</a:t>
            </a:fld>
            <a:endParaRPr lang="en-US">
              <a:solidFill>
                <a:schemeClr val="bg1">
                  <a:lumMod val="85000"/>
                </a:schemeClr>
              </a:solidFill>
            </a:endParaRPr>
          </a:p>
        </p:txBody>
      </p:sp>
      <p:pic>
        <p:nvPicPr>
          <p:cNvPr id="8" name="Picture 7">
            <a:extLst>
              <a:ext uri="{FF2B5EF4-FFF2-40B4-BE49-F238E27FC236}">
                <a16:creationId xmlns:a16="http://schemas.microsoft.com/office/drawing/2014/main" id="{B0BCCF9C-5C39-4539-8139-4EB7A7005A75}"/>
              </a:ext>
            </a:extLst>
          </p:cNvPr>
          <p:cNvPicPr>
            <a:picLocks noChangeAspect="1"/>
          </p:cNvPicPr>
          <p:nvPr/>
        </p:nvPicPr>
        <p:blipFill>
          <a:blip r:embed="rId2"/>
          <a:stretch>
            <a:fillRect/>
          </a:stretch>
        </p:blipFill>
        <p:spPr>
          <a:xfrm>
            <a:off x="446268" y="1196302"/>
            <a:ext cx="6939592" cy="46848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a:extLst>
              <a:ext uri="{FF2B5EF4-FFF2-40B4-BE49-F238E27FC236}">
                <a16:creationId xmlns:a16="http://schemas.microsoft.com/office/drawing/2014/main" id="{C331927C-02C3-4252-A97B-5E275F757A5B}"/>
              </a:ext>
            </a:extLst>
          </p:cNvPr>
          <p:cNvPicPr>
            <a:picLocks noChangeAspect="1"/>
          </p:cNvPicPr>
          <p:nvPr/>
        </p:nvPicPr>
        <p:blipFill>
          <a:blip r:embed="rId3"/>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2442128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2F3EC93-F33D-4FF9-BF9D-0383C9620316}"/>
              </a:ext>
            </a:extLst>
          </p:cNvPr>
          <p:cNvSpPr>
            <a:spLocks noGrp="1"/>
          </p:cNvSpPr>
          <p:nvPr>
            <p:ph type="title"/>
          </p:nvPr>
        </p:nvSpPr>
        <p:spPr>
          <a:xfrm>
            <a:off x="1251678" y="382385"/>
            <a:ext cx="10178322" cy="1408036"/>
          </a:xfrm>
        </p:spPr>
        <p:txBody>
          <a:bodyPr anchor="ctr">
            <a:normAutofit fontScale="90000"/>
          </a:bodyPr>
          <a:lstStyle/>
          <a:p>
            <a:r>
              <a:rPr lang="en-US" sz="5700" u="sng" dirty="0"/>
              <a:t>Pre-event planning</a:t>
            </a:r>
            <a:br>
              <a:rPr lang="en-US" sz="3200" u="sng" dirty="0"/>
            </a:br>
            <a:br>
              <a:rPr lang="en-US" sz="3200" u="sng" dirty="0"/>
            </a:br>
            <a:endParaRPr lang="en-US" sz="3200" u="sng" dirty="0"/>
          </a:p>
        </p:txBody>
      </p:sp>
      <p:sp>
        <p:nvSpPr>
          <p:cNvPr id="11" name="Content Placeholder 16">
            <a:extLst>
              <a:ext uri="{FF2B5EF4-FFF2-40B4-BE49-F238E27FC236}">
                <a16:creationId xmlns:a16="http://schemas.microsoft.com/office/drawing/2014/main" id="{5225D522-AD4C-420D-91CD-C153CD68CCDA}"/>
              </a:ext>
            </a:extLst>
          </p:cNvPr>
          <p:cNvSpPr>
            <a:spLocks noGrp="1"/>
          </p:cNvSpPr>
          <p:nvPr>
            <p:ph idx="1"/>
          </p:nvPr>
        </p:nvSpPr>
        <p:spPr>
          <a:xfrm>
            <a:off x="1251678" y="2142512"/>
            <a:ext cx="10178322" cy="3593591"/>
          </a:xfrm>
        </p:spPr>
        <p:txBody>
          <a:bodyPr>
            <a:noAutofit/>
          </a:bodyPr>
          <a:lstStyle/>
          <a:p>
            <a:r>
              <a:rPr lang="en-US" dirty="0"/>
              <a:t>Choose SAT or ACT. Check local schools to see what they require. Do the high schools offer one and not the other? Does your state offer aid based on test scores?</a:t>
            </a:r>
          </a:p>
          <a:p>
            <a:r>
              <a:rPr lang="en-US" dirty="0"/>
              <a:t>Choose your space: computer lab or classroom style? Capacity? Quiet Environment?</a:t>
            </a:r>
          </a:p>
          <a:p>
            <a:r>
              <a:rPr lang="en-US" dirty="0"/>
              <a:t>Advertise and inform.  </a:t>
            </a:r>
          </a:p>
          <a:p>
            <a:pPr lvl="1"/>
            <a:r>
              <a:rPr lang="en-US" sz="2000" dirty="0"/>
              <a:t>Require registration. </a:t>
            </a:r>
          </a:p>
          <a:p>
            <a:pPr lvl="1"/>
            <a:r>
              <a:rPr lang="en-US" sz="2000" dirty="0"/>
              <a:t>Require library card (due to authentication). </a:t>
            </a:r>
          </a:p>
          <a:p>
            <a:pPr lvl="1"/>
            <a:r>
              <a:rPr lang="en-US" sz="2000" dirty="0"/>
              <a:t>Provide “Pre-Program Packet.”</a:t>
            </a:r>
          </a:p>
          <a:p>
            <a:r>
              <a:rPr lang="en-US" dirty="0"/>
              <a:t>Print Materials</a:t>
            </a:r>
          </a:p>
          <a:p>
            <a:pPr lvl="1"/>
            <a:r>
              <a:rPr lang="en-US" sz="2000" dirty="0">
                <a:hlinkClick r:id="rId2"/>
              </a:rPr>
              <a:t>SAT Test Booklet </a:t>
            </a:r>
            <a:r>
              <a:rPr lang="en-US" sz="2000" dirty="0"/>
              <a:t>&amp; </a:t>
            </a:r>
            <a:r>
              <a:rPr lang="en-US" sz="2000" dirty="0">
                <a:hlinkClick r:id="rId3"/>
              </a:rPr>
              <a:t>Bubble Sheet</a:t>
            </a:r>
            <a:r>
              <a:rPr lang="en-US" sz="2000" dirty="0"/>
              <a:t> if not in computer lab</a:t>
            </a:r>
            <a:endParaRPr lang="en-US" sz="2000" dirty="0">
              <a:hlinkClick r:id="rId4"/>
            </a:endParaRPr>
          </a:p>
          <a:p>
            <a:pPr lvl="1"/>
            <a:r>
              <a:rPr lang="en-US" sz="2000" dirty="0">
                <a:hlinkClick r:id="rId4"/>
              </a:rPr>
              <a:t>ACT Test Booklet </a:t>
            </a:r>
            <a:r>
              <a:rPr lang="en-US" sz="2000" dirty="0"/>
              <a:t>&amp; </a:t>
            </a:r>
            <a:r>
              <a:rPr lang="en-US" sz="2000" dirty="0">
                <a:hlinkClick r:id="rId5"/>
              </a:rPr>
              <a:t>Bubble Sheet </a:t>
            </a:r>
            <a:r>
              <a:rPr lang="en-US" sz="2000" dirty="0"/>
              <a:t>if not in computer lab</a:t>
            </a:r>
          </a:p>
          <a:p>
            <a:r>
              <a:rPr lang="en-US" dirty="0"/>
              <a:t>Do a dry-run to get a “Score Report” and understand the process</a:t>
            </a:r>
          </a:p>
        </p:txBody>
      </p:sp>
      <p:sp>
        <p:nvSpPr>
          <p:cNvPr id="12" name="Rectangle: Rounded Corners 11">
            <a:extLst>
              <a:ext uri="{FF2B5EF4-FFF2-40B4-BE49-F238E27FC236}">
                <a16:creationId xmlns:a16="http://schemas.microsoft.com/office/drawing/2014/main" id="{0B42266E-FEDE-4E81-B562-1FC07BABE28E}"/>
              </a:ext>
            </a:extLst>
          </p:cNvPr>
          <p:cNvSpPr/>
          <p:nvPr/>
        </p:nvSpPr>
        <p:spPr>
          <a:xfrm>
            <a:off x="7437304" y="3619954"/>
            <a:ext cx="3833870" cy="178473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Remember to book enough time in the room. These tests are LONG. Give time to log everyone in if using computers. </a:t>
            </a:r>
          </a:p>
          <a:p>
            <a:pPr algn="ctr"/>
            <a:r>
              <a:rPr lang="en-US" dirty="0"/>
              <a:t>Give at least 15 minutes to explain “Essentials” prior to the test.</a:t>
            </a:r>
          </a:p>
        </p:txBody>
      </p:sp>
      <p:sp>
        <p:nvSpPr>
          <p:cNvPr id="13" name="Rectangle 12">
            <a:extLst>
              <a:ext uri="{FF2B5EF4-FFF2-40B4-BE49-F238E27FC236}">
                <a16:creationId xmlns:a16="http://schemas.microsoft.com/office/drawing/2014/main" id="{2866A40C-2C5C-4D72-8A6D-557E989B09E5}"/>
              </a:ext>
            </a:extLst>
          </p:cNvPr>
          <p:cNvSpPr/>
          <p:nvPr/>
        </p:nvSpPr>
        <p:spPr>
          <a:xfrm>
            <a:off x="1250950" y="1123434"/>
            <a:ext cx="5411866" cy="646331"/>
          </a:xfrm>
          <a:prstGeom prst="rect">
            <a:avLst/>
          </a:prstGeom>
        </p:spPr>
        <p:txBody>
          <a:bodyPr wrap="none">
            <a:spAutoFit/>
          </a:bodyPr>
          <a:lstStyle/>
          <a:p>
            <a:r>
              <a:rPr lang="en-US" sz="3600" b="1" dirty="0">
                <a:solidFill>
                  <a:schemeClr val="accent3"/>
                </a:solidFill>
              </a:rPr>
              <a:t>In-Library Practice Tests</a:t>
            </a:r>
          </a:p>
        </p:txBody>
      </p:sp>
      <p:sp>
        <p:nvSpPr>
          <p:cNvPr id="15" name="Slide Number Placeholder 14">
            <a:extLst>
              <a:ext uri="{FF2B5EF4-FFF2-40B4-BE49-F238E27FC236}">
                <a16:creationId xmlns:a16="http://schemas.microsoft.com/office/drawing/2014/main" id="{C1BCA21C-10E7-43BB-B0A7-D0CC9E23E223}"/>
              </a:ext>
            </a:extLst>
          </p:cNvPr>
          <p:cNvSpPr>
            <a:spLocks noGrp="1"/>
          </p:cNvSpPr>
          <p:nvPr>
            <p:ph type="sldNum" sz="quarter" idx="12"/>
          </p:nvPr>
        </p:nvSpPr>
        <p:spPr/>
        <p:txBody>
          <a:bodyPr/>
          <a:lstStyle/>
          <a:p>
            <a:fld id="{71766878-3199-4EAB-94E7-2D6D11070E14}" type="slidenum">
              <a:rPr lang="en-US" smtClean="0"/>
              <a:t>2</a:t>
            </a:fld>
            <a:endParaRPr lang="en-US" dirty="0"/>
          </a:p>
        </p:txBody>
      </p:sp>
      <p:pic>
        <p:nvPicPr>
          <p:cNvPr id="16" name="Picture 15">
            <a:extLst>
              <a:ext uri="{FF2B5EF4-FFF2-40B4-BE49-F238E27FC236}">
                <a16:creationId xmlns:a16="http://schemas.microsoft.com/office/drawing/2014/main" id="{339CD781-7787-44FB-B3D4-9F6E58434F0D}"/>
              </a:ext>
            </a:extLst>
          </p:cNvPr>
          <p:cNvPicPr>
            <a:picLocks noChangeAspect="1"/>
          </p:cNvPicPr>
          <p:nvPr/>
        </p:nvPicPr>
        <p:blipFill>
          <a:blip r:embed="rId6"/>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577159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2F3EC93-F33D-4FF9-BF9D-0383C9620316}"/>
              </a:ext>
            </a:extLst>
          </p:cNvPr>
          <p:cNvSpPr>
            <a:spLocks noGrp="1"/>
          </p:cNvSpPr>
          <p:nvPr>
            <p:ph type="title"/>
          </p:nvPr>
        </p:nvSpPr>
        <p:spPr>
          <a:xfrm>
            <a:off x="1251678" y="382385"/>
            <a:ext cx="10178322" cy="1408036"/>
          </a:xfrm>
        </p:spPr>
        <p:txBody>
          <a:bodyPr anchor="ctr">
            <a:normAutofit fontScale="90000"/>
          </a:bodyPr>
          <a:lstStyle/>
          <a:p>
            <a:r>
              <a:rPr lang="en-US" sz="5700" u="sng" dirty="0"/>
              <a:t>advertising</a:t>
            </a:r>
            <a:br>
              <a:rPr lang="en-US" sz="3200" u="sng" dirty="0"/>
            </a:br>
            <a:br>
              <a:rPr lang="en-US" sz="3200" u="sng" dirty="0"/>
            </a:br>
            <a:endParaRPr lang="en-US" sz="3200" u="sng" dirty="0"/>
          </a:p>
        </p:txBody>
      </p:sp>
      <p:sp>
        <p:nvSpPr>
          <p:cNvPr id="11" name="Content Placeholder 16">
            <a:extLst>
              <a:ext uri="{FF2B5EF4-FFF2-40B4-BE49-F238E27FC236}">
                <a16:creationId xmlns:a16="http://schemas.microsoft.com/office/drawing/2014/main" id="{5225D522-AD4C-420D-91CD-C153CD68CCDA}"/>
              </a:ext>
            </a:extLst>
          </p:cNvPr>
          <p:cNvSpPr>
            <a:spLocks noGrp="1"/>
          </p:cNvSpPr>
          <p:nvPr>
            <p:ph idx="1"/>
          </p:nvPr>
        </p:nvSpPr>
        <p:spPr>
          <a:xfrm>
            <a:off x="1251678" y="2142512"/>
            <a:ext cx="10178322" cy="3593591"/>
          </a:xfrm>
        </p:spPr>
        <p:txBody>
          <a:bodyPr>
            <a:noAutofit/>
          </a:bodyPr>
          <a:lstStyle/>
          <a:p>
            <a:pPr marL="0" indent="0">
              <a:buNone/>
            </a:pPr>
            <a:r>
              <a:rPr lang="en-US" dirty="0"/>
              <a:t>Customizable Flyers	       				      Social Media</a:t>
            </a:r>
          </a:p>
          <a:p>
            <a:endParaRPr lang="en-US" dirty="0"/>
          </a:p>
        </p:txBody>
      </p:sp>
      <p:sp>
        <p:nvSpPr>
          <p:cNvPr id="13" name="Rectangle 12">
            <a:extLst>
              <a:ext uri="{FF2B5EF4-FFF2-40B4-BE49-F238E27FC236}">
                <a16:creationId xmlns:a16="http://schemas.microsoft.com/office/drawing/2014/main" id="{2866A40C-2C5C-4D72-8A6D-557E989B09E5}"/>
              </a:ext>
            </a:extLst>
          </p:cNvPr>
          <p:cNvSpPr/>
          <p:nvPr/>
        </p:nvSpPr>
        <p:spPr>
          <a:xfrm>
            <a:off x="1250950" y="1123434"/>
            <a:ext cx="8469178" cy="646331"/>
          </a:xfrm>
          <a:prstGeom prst="rect">
            <a:avLst/>
          </a:prstGeom>
        </p:spPr>
        <p:txBody>
          <a:bodyPr wrap="none">
            <a:spAutoFit/>
          </a:bodyPr>
          <a:lstStyle/>
          <a:p>
            <a:r>
              <a:rPr lang="en-US" sz="3600" b="1" dirty="0">
                <a:solidFill>
                  <a:schemeClr val="accent3"/>
                </a:solidFill>
              </a:rPr>
              <a:t>www.tutor.com/clientcarelib/essentials</a:t>
            </a:r>
          </a:p>
        </p:txBody>
      </p:sp>
      <p:sp>
        <p:nvSpPr>
          <p:cNvPr id="15" name="Slide Number Placeholder 14">
            <a:extLst>
              <a:ext uri="{FF2B5EF4-FFF2-40B4-BE49-F238E27FC236}">
                <a16:creationId xmlns:a16="http://schemas.microsoft.com/office/drawing/2014/main" id="{C1BCA21C-10E7-43BB-B0A7-D0CC9E23E223}"/>
              </a:ext>
            </a:extLst>
          </p:cNvPr>
          <p:cNvSpPr>
            <a:spLocks noGrp="1"/>
          </p:cNvSpPr>
          <p:nvPr>
            <p:ph type="sldNum" sz="quarter" idx="12"/>
          </p:nvPr>
        </p:nvSpPr>
        <p:spPr/>
        <p:txBody>
          <a:bodyPr/>
          <a:lstStyle/>
          <a:p>
            <a:fld id="{71766878-3199-4EAB-94E7-2D6D11070E14}" type="slidenum">
              <a:rPr lang="en-US" smtClean="0"/>
              <a:t>3</a:t>
            </a:fld>
            <a:endParaRPr lang="en-US" dirty="0"/>
          </a:p>
        </p:txBody>
      </p:sp>
      <p:pic>
        <p:nvPicPr>
          <p:cNvPr id="16" name="Picture 15">
            <a:extLst>
              <a:ext uri="{FF2B5EF4-FFF2-40B4-BE49-F238E27FC236}">
                <a16:creationId xmlns:a16="http://schemas.microsoft.com/office/drawing/2014/main" id="{339CD781-7787-44FB-B3D4-9F6E58434F0D}"/>
              </a:ext>
            </a:extLst>
          </p:cNvPr>
          <p:cNvPicPr>
            <a:picLocks noChangeAspect="1"/>
          </p:cNvPicPr>
          <p:nvPr/>
        </p:nvPicPr>
        <p:blipFill>
          <a:blip r:embed="rId2"/>
          <a:stretch>
            <a:fillRect/>
          </a:stretch>
        </p:blipFill>
        <p:spPr>
          <a:xfrm>
            <a:off x="5473545" y="6375679"/>
            <a:ext cx="1259099" cy="345796"/>
          </a:xfrm>
          <a:prstGeom prst="rect">
            <a:avLst/>
          </a:prstGeom>
        </p:spPr>
      </p:pic>
      <p:pic>
        <p:nvPicPr>
          <p:cNvPr id="3" name="Picture 2">
            <a:extLst>
              <a:ext uri="{FF2B5EF4-FFF2-40B4-BE49-F238E27FC236}">
                <a16:creationId xmlns:a16="http://schemas.microsoft.com/office/drawing/2014/main" id="{B2E8DBFF-081D-45FF-8362-578928DD844E}"/>
              </a:ext>
            </a:extLst>
          </p:cNvPr>
          <p:cNvPicPr>
            <a:picLocks noChangeAspect="1"/>
          </p:cNvPicPr>
          <p:nvPr/>
        </p:nvPicPr>
        <p:blipFill>
          <a:blip r:embed="rId3"/>
          <a:stretch>
            <a:fillRect/>
          </a:stretch>
        </p:blipFill>
        <p:spPr>
          <a:xfrm>
            <a:off x="8192386" y="2538252"/>
            <a:ext cx="3237614" cy="16188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0A3609F8-E772-44A4-A1BB-9083178E8A40}"/>
              </a:ext>
            </a:extLst>
          </p:cNvPr>
          <p:cNvPicPr>
            <a:picLocks noChangeAspect="1"/>
          </p:cNvPicPr>
          <p:nvPr/>
        </p:nvPicPr>
        <p:blipFill>
          <a:blip r:embed="rId4"/>
          <a:stretch>
            <a:fillRect/>
          </a:stretch>
        </p:blipFill>
        <p:spPr>
          <a:xfrm>
            <a:off x="8192386" y="4625107"/>
            <a:ext cx="3232930" cy="16164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1000B45C-4F7C-44B3-BD8C-5224C781FB80}"/>
              </a:ext>
            </a:extLst>
          </p:cNvPr>
          <p:cNvPicPr>
            <a:picLocks noChangeAspect="1"/>
          </p:cNvPicPr>
          <p:nvPr/>
        </p:nvPicPr>
        <p:blipFill>
          <a:blip r:embed="rId5"/>
          <a:stretch>
            <a:fillRect/>
          </a:stretch>
        </p:blipFill>
        <p:spPr>
          <a:xfrm>
            <a:off x="1386269" y="2538252"/>
            <a:ext cx="2842516" cy="37033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3BF3FE25-6DED-41BA-9B49-68501E38CC3B}"/>
              </a:ext>
            </a:extLst>
          </p:cNvPr>
          <p:cNvPicPr>
            <a:picLocks noChangeAspect="1"/>
          </p:cNvPicPr>
          <p:nvPr/>
        </p:nvPicPr>
        <p:blipFill>
          <a:blip r:embed="rId6"/>
          <a:stretch>
            <a:fillRect/>
          </a:stretch>
        </p:blipFill>
        <p:spPr>
          <a:xfrm>
            <a:off x="4775938" y="2538252"/>
            <a:ext cx="2869295" cy="37033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23989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4707D-EC5E-4AE4-A024-7663EE87ACFF}"/>
              </a:ext>
            </a:extLst>
          </p:cNvPr>
          <p:cNvSpPr>
            <a:spLocks noGrp="1"/>
          </p:cNvSpPr>
          <p:nvPr>
            <p:ph type="title"/>
          </p:nvPr>
        </p:nvSpPr>
        <p:spPr/>
        <p:txBody>
          <a:bodyPr/>
          <a:lstStyle/>
          <a:p>
            <a:r>
              <a:rPr lang="en-US" dirty="0"/>
              <a:t>Pre-Test Packet</a:t>
            </a:r>
          </a:p>
        </p:txBody>
      </p:sp>
      <p:sp>
        <p:nvSpPr>
          <p:cNvPr id="5" name="Slide Number Placeholder 4">
            <a:extLst>
              <a:ext uri="{FF2B5EF4-FFF2-40B4-BE49-F238E27FC236}">
                <a16:creationId xmlns:a16="http://schemas.microsoft.com/office/drawing/2014/main" id="{19FD31AF-975A-49DF-A920-E9097D299B71}"/>
              </a:ext>
            </a:extLst>
          </p:cNvPr>
          <p:cNvSpPr>
            <a:spLocks noGrp="1"/>
          </p:cNvSpPr>
          <p:nvPr>
            <p:ph type="sldNum" sz="quarter" idx="12"/>
          </p:nvPr>
        </p:nvSpPr>
        <p:spPr/>
        <p:txBody>
          <a:bodyPr/>
          <a:lstStyle/>
          <a:p>
            <a:fld id="{71766878-3199-4EAB-94E7-2D6D11070E14}" type="slidenum">
              <a:rPr lang="en-US" smtClean="0"/>
              <a:t>4</a:t>
            </a:fld>
            <a:endParaRPr lang="en-US" dirty="0"/>
          </a:p>
        </p:txBody>
      </p:sp>
      <p:sp>
        <p:nvSpPr>
          <p:cNvPr id="6" name="Content Placeholder 5">
            <a:extLst>
              <a:ext uri="{FF2B5EF4-FFF2-40B4-BE49-F238E27FC236}">
                <a16:creationId xmlns:a16="http://schemas.microsoft.com/office/drawing/2014/main" id="{F19142D8-F721-4C4D-A7D9-732D737AC9F6}"/>
              </a:ext>
            </a:extLst>
          </p:cNvPr>
          <p:cNvSpPr txBox="1">
            <a:spLocks noGrp="1"/>
          </p:cNvSpPr>
          <p:nvPr>
            <p:ph idx="1"/>
          </p:nvPr>
        </p:nvSpPr>
        <p:spPr>
          <a:xfrm>
            <a:off x="1160238" y="5312347"/>
            <a:ext cx="10178322" cy="1010533"/>
          </a:xfrm>
          <a:prstGeom prst="rect">
            <a:avLst/>
          </a:prstGeom>
          <a:noFill/>
        </p:spPr>
        <p:txBody>
          <a:bodyPr wrap="square" rtlCol="0">
            <a:spAutoFit/>
          </a:bodyPr>
          <a:lstStyle/>
          <a:p>
            <a:pPr marL="0" indent="0">
              <a:lnSpc>
                <a:spcPct val="100000"/>
              </a:lnSpc>
              <a:buNone/>
            </a:pPr>
            <a:r>
              <a:rPr lang="en-US" sz="1600" b="1" dirty="0">
                <a:solidFill>
                  <a:schemeClr val="accent3"/>
                </a:solidFill>
              </a:rPr>
              <a:t>FYI: Official “What to Bring” from College Board and ACT, Inc.</a:t>
            </a:r>
          </a:p>
          <a:p>
            <a:pPr marL="457200" indent="-457200">
              <a:lnSpc>
                <a:spcPct val="100000"/>
              </a:lnSpc>
              <a:buFont typeface="+mj-lt"/>
              <a:buAutoNum type="arabicPeriod"/>
            </a:pPr>
            <a:r>
              <a:rPr lang="en-US" sz="1600" dirty="0">
                <a:solidFill>
                  <a:schemeClr val="tx1"/>
                </a:solidFill>
              </a:rPr>
              <a:t>https://collegereadiness.collegeboard.org/sat/taking-the-test/test-day-checklist</a:t>
            </a:r>
          </a:p>
          <a:p>
            <a:pPr marL="457200" indent="-457200">
              <a:lnSpc>
                <a:spcPct val="100000"/>
              </a:lnSpc>
              <a:buFont typeface="+mj-lt"/>
              <a:buAutoNum type="arabicPeriod"/>
            </a:pPr>
            <a:r>
              <a:rPr lang="en-US" sz="1600" dirty="0">
                <a:solidFill>
                  <a:schemeClr val="tx1"/>
                </a:solidFill>
              </a:rPr>
              <a:t>https://www.act.org/content/act/en/products-and-services/the-act/test-day.html</a:t>
            </a:r>
            <a:endParaRPr lang="en-US" sz="1600" dirty="0">
              <a:solidFill>
                <a:srgbClr val="0070C0"/>
              </a:solidFill>
            </a:endParaRPr>
          </a:p>
        </p:txBody>
      </p:sp>
      <p:sp>
        <p:nvSpPr>
          <p:cNvPr id="8" name="Rectangle: Rounded Corners 7">
            <a:extLst>
              <a:ext uri="{FF2B5EF4-FFF2-40B4-BE49-F238E27FC236}">
                <a16:creationId xmlns:a16="http://schemas.microsoft.com/office/drawing/2014/main" id="{E60DC895-F481-4832-86D8-D303063DE29C}"/>
              </a:ext>
            </a:extLst>
          </p:cNvPr>
          <p:cNvSpPr/>
          <p:nvPr/>
        </p:nvSpPr>
        <p:spPr>
          <a:xfrm>
            <a:off x="7596130" y="3705117"/>
            <a:ext cx="3833870" cy="112471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a:t>Be prepared for students that have not taken these steps. You’ll need extra time at the beginning to get a few of them setup with Tutor.com accounts.</a:t>
            </a:r>
          </a:p>
        </p:txBody>
      </p:sp>
      <p:pic>
        <p:nvPicPr>
          <p:cNvPr id="7" name="Picture 6">
            <a:extLst>
              <a:ext uri="{FF2B5EF4-FFF2-40B4-BE49-F238E27FC236}">
                <a16:creationId xmlns:a16="http://schemas.microsoft.com/office/drawing/2014/main" id="{788D0C8C-7A60-426D-90DA-3F15FBCE1E3C}"/>
              </a:ext>
            </a:extLst>
          </p:cNvPr>
          <p:cNvPicPr>
            <a:picLocks noChangeAspect="1"/>
          </p:cNvPicPr>
          <p:nvPr/>
        </p:nvPicPr>
        <p:blipFill>
          <a:blip r:embed="rId2"/>
          <a:stretch>
            <a:fillRect/>
          </a:stretch>
        </p:blipFill>
        <p:spPr>
          <a:xfrm>
            <a:off x="5473545" y="6375679"/>
            <a:ext cx="1259099" cy="345796"/>
          </a:xfrm>
          <a:prstGeom prst="rect">
            <a:avLst/>
          </a:prstGeom>
        </p:spPr>
      </p:pic>
      <p:pic>
        <p:nvPicPr>
          <p:cNvPr id="4" name="Picture 3">
            <a:extLst>
              <a:ext uri="{FF2B5EF4-FFF2-40B4-BE49-F238E27FC236}">
                <a16:creationId xmlns:a16="http://schemas.microsoft.com/office/drawing/2014/main" id="{735BF46D-2E71-41A5-B1A1-11D6D8F84892}"/>
              </a:ext>
            </a:extLst>
          </p:cNvPr>
          <p:cNvPicPr>
            <a:picLocks noChangeAspect="1"/>
          </p:cNvPicPr>
          <p:nvPr/>
        </p:nvPicPr>
        <p:blipFill>
          <a:blip r:embed="rId3"/>
          <a:stretch>
            <a:fillRect/>
          </a:stretch>
        </p:blipFill>
        <p:spPr>
          <a:xfrm>
            <a:off x="1405182" y="1860459"/>
            <a:ext cx="1707374" cy="22624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C82ECE76-8836-4F85-8308-4AEE42B86C60}"/>
              </a:ext>
            </a:extLst>
          </p:cNvPr>
          <p:cNvPicPr>
            <a:picLocks noChangeAspect="1"/>
          </p:cNvPicPr>
          <p:nvPr/>
        </p:nvPicPr>
        <p:blipFill>
          <a:blip r:embed="rId4"/>
          <a:stretch>
            <a:fillRect/>
          </a:stretch>
        </p:blipFill>
        <p:spPr>
          <a:xfrm>
            <a:off x="2017831" y="2797767"/>
            <a:ext cx="1742774" cy="22771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52BABCA4-B919-49FA-BC19-B1A749F93FEC}"/>
              </a:ext>
            </a:extLst>
          </p:cNvPr>
          <p:cNvPicPr>
            <a:picLocks noChangeAspect="1"/>
          </p:cNvPicPr>
          <p:nvPr/>
        </p:nvPicPr>
        <p:blipFill>
          <a:blip r:embed="rId5"/>
          <a:stretch>
            <a:fillRect/>
          </a:stretch>
        </p:blipFill>
        <p:spPr>
          <a:xfrm>
            <a:off x="4272222" y="1860459"/>
            <a:ext cx="1700496" cy="21919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4D13D03B-1FC6-4338-9A21-BA63B9A0700D}"/>
              </a:ext>
            </a:extLst>
          </p:cNvPr>
          <p:cNvPicPr>
            <a:picLocks noChangeAspect="1"/>
          </p:cNvPicPr>
          <p:nvPr/>
        </p:nvPicPr>
        <p:blipFill>
          <a:blip r:embed="rId6"/>
          <a:stretch>
            <a:fillRect/>
          </a:stretch>
        </p:blipFill>
        <p:spPr>
          <a:xfrm>
            <a:off x="4783840" y="2797766"/>
            <a:ext cx="1758564" cy="22771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Rounded Corners 11">
            <a:extLst>
              <a:ext uri="{FF2B5EF4-FFF2-40B4-BE49-F238E27FC236}">
                <a16:creationId xmlns:a16="http://schemas.microsoft.com/office/drawing/2014/main" id="{58024112-21FE-47F7-874D-3024079C6F62}"/>
              </a:ext>
            </a:extLst>
          </p:cNvPr>
          <p:cNvSpPr/>
          <p:nvPr/>
        </p:nvSpPr>
        <p:spPr>
          <a:xfrm>
            <a:off x="7596130" y="2022299"/>
            <a:ext cx="3833870" cy="144539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t>Consider printing and providing a copy of the test prep books you have available in your library as part of the pre-event package so students know there are resources available that are not online.</a:t>
            </a:r>
          </a:p>
        </p:txBody>
      </p:sp>
      <p:sp>
        <p:nvSpPr>
          <p:cNvPr id="13" name="Rectangle 12">
            <a:extLst>
              <a:ext uri="{FF2B5EF4-FFF2-40B4-BE49-F238E27FC236}">
                <a16:creationId xmlns:a16="http://schemas.microsoft.com/office/drawing/2014/main" id="{204228C8-8477-4330-859A-76F6D0DC0D7A}"/>
              </a:ext>
            </a:extLst>
          </p:cNvPr>
          <p:cNvSpPr/>
          <p:nvPr/>
        </p:nvSpPr>
        <p:spPr>
          <a:xfrm>
            <a:off x="1250950" y="1123434"/>
            <a:ext cx="8645444" cy="646331"/>
          </a:xfrm>
          <a:prstGeom prst="rect">
            <a:avLst/>
          </a:prstGeom>
        </p:spPr>
        <p:txBody>
          <a:bodyPr wrap="none">
            <a:spAutoFit/>
          </a:bodyPr>
          <a:lstStyle/>
          <a:p>
            <a:r>
              <a:rPr lang="en-US" sz="3600" b="1" dirty="0">
                <a:solidFill>
                  <a:schemeClr val="accent3"/>
                </a:solidFill>
              </a:rPr>
              <a:t>Pre-Test Checklist and “How To” Guide</a:t>
            </a:r>
          </a:p>
        </p:txBody>
      </p:sp>
    </p:spTree>
    <p:extLst>
      <p:ext uri="{BB962C8B-B14F-4D97-AF65-F5344CB8AC3E}">
        <p14:creationId xmlns:p14="http://schemas.microsoft.com/office/powerpoint/2010/main" val="2771929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3FEA0-6655-4299-BEF1-8955EE9EC692}"/>
              </a:ext>
            </a:extLst>
          </p:cNvPr>
          <p:cNvSpPr>
            <a:spLocks noGrp="1"/>
          </p:cNvSpPr>
          <p:nvPr>
            <p:ph type="title"/>
          </p:nvPr>
        </p:nvSpPr>
        <p:spPr/>
        <p:txBody>
          <a:bodyPr/>
          <a:lstStyle/>
          <a:p>
            <a:r>
              <a:rPr lang="en-US" dirty="0"/>
              <a:t>TEST day</a:t>
            </a:r>
          </a:p>
        </p:txBody>
      </p:sp>
      <p:sp>
        <p:nvSpPr>
          <p:cNvPr id="3" name="Content Placeholder 2">
            <a:extLst>
              <a:ext uri="{FF2B5EF4-FFF2-40B4-BE49-F238E27FC236}">
                <a16:creationId xmlns:a16="http://schemas.microsoft.com/office/drawing/2014/main" id="{B2DDB52E-E093-4539-86F7-A7CCEBE8B155}"/>
              </a:ext>
            </a:extLst>
          </p:cNvPr>
          <p:cNvSpPr>
            <a:spLocks noGrp="1"/>
          </p:cNvSpPr>
          <p:nvPr>
            <p:ph idx="1"/>
          </p:nvPr>
        </p:nvSpPr>
        <p:spPr>
          <a:xfrm>
            <a:off x="1251678" y="1415668"/>
            <a:ext cx="10178322" cy="4960011"/>
          </a:xfrm>
        </p:spPr>
        <p:txBody>
          <a:bodyPr>
            <a:normAutofit fontScale="92500" lnSpcReduction="10000"/>
          </a:bodyPr>
          <a:lstStyle/>
          <a:p>
            <a:r>
              <a:rPr lang="en-US" sz="2800" b="1" dirty="0">
                <a:solidFill>
                  <a:schemeClr val="accent3"/>
                </a:solidFill>
              </a:rPr>
              <a:t>Provide refreshments. </a:t>
            </a:r>
            <a:r>
              <a:rPr lang="en-US" sz="2800" dirty="0"/>
              <a:t>The tests do allow for “break time.”</a:t>
            </a:r>
          </a:p>
          <a:p>
            <a:r>
              <a:rPr lang="en-US" sz="2800" dirty="0"/>
              <a:t>If using computers, </a:t>
            </a:r>
            <a:r>
              <a:rPr lang="en-US" sz="2800" b="1" dirty="0">
                <a:solidFill>
                  <a:schemeClr val="accent3"/>
                </a:solidFill>
              </a:rPr>
              <a:t>have computers already on </a:t>
            </a:r>
            <a:r>
              <a:rPr lang="en-US" sz="2800" dirty="0"/>
              <a:t>the Tutor.com authentication page.</a:t>
            </a:r>
          </a:p>
          <a:p>
            <a:r>
              <a:rPr lang="en-US" sz="2800" dirty="0"/>
              <a:t>Spend 10-15 minutes </a:t>
            </a:r>
            <a:r>
              <a:rPr lang="en-US" sz="2800" b="1" dirty="0">
                <a:solidFill>
                  <a:schemeClr val="accent3"/>
                </a:solidFill>
              </a:rPr>
              <a:t>showing them the Tutor.com service </a:t>
            </a:r>
            <a:r>
              <a:rPr lang="en-US" sz="2800" dirty="0"/>
              <a:t>and explaining how to use their Score Reports &amp; Coursework to improve.</a:t>
            </a:r>
          </a:p>
          <a:p>
            <a:r>
              <a:rPr lang="en-US" sz="2800" dirty="0"/>
              <a:t>If using printed tests and bubble sheets, be sure to </a:t>
            </a:r>
            <a:r>
              <a:rPr lang="en-US" sz="2800" b="1" dirty="0">
                <a:solidFill>
                  <a:schemeClr val="accent3"/>
                </a:solidFill>
              </a:rPr>
              <a:t>show them how to enter their answers</a:t>
            </a:r>
            <a:r>
              <a:rPr lang="en-US" sz="2800" dirty="0"/>
              <a:t> into the Essentials program. Tell them EXACTLY which practice test they are taking.</a:t>
            </a:r>
          </a:p>
          <a:p>
            <a:r>
              <a:rPr lang="en-US" sz="2800" dirty="0"/>
              <a:t>When it is time to start, </a:t>
            </a:r>
            <a:r>
              <a:rPr lang="en-US" sz="2800" b="1" dirty="0">
                <a:solidFill>
                  <a:schemeClr val="accent3"/>
                </a:solidFill>
              </a:rPr>
              <a:t>launch the online proctor. </a:t>
            </a:r>
            <a:r>
              <a:rPr lang="en-US" sz="2800" dirty="0"/>
              <a:t>Even if using computers to take the test, the online proctor simulates the test day environment so they can learn pacing.</a:t>
            </a:r>
          </a:p>
          <a:p>
            <a:endParaRPr lang="en-US" dirty="0"/>
          </a:p>
        </p:txBody>
      </p:sp>
      <p:sp>
        <p:nvSpPr>
          <p:cNvPr id="5" name="Slide Number Placeholder 4">
            <a:extLst>
              <a:ext uri="{FF2B5EF4-FFF2-40B4-BE49-F238E27FC236}">
                <a16:creationId xmlns:a16="http://schemas.microsoft.com/office/drawing/2014/main" id="{8154E334-B19E-4D24-A8BA-0A96D3C4B3EE}"/>
              </a:ext>
            </a:extLst>
          </p:cNvPr>
          <p:cNvSpPr>
            <a:spLocks noGrp="1"/>
          </p:cNvSpPr>
          <p:nvPr>
            <p:ph type="sldNum" sz="quarter" idx="12"/>
          </p:nvPr>
        </p:nvSpPr>
        <p:spPr/>
        <p:txBody>
          <a:bodyPr/>
          <a:lstStyle/>
          <a:p>
            <a:fld id="{71766878-3199-4EAB-94E7-2D6D11070E14}" type="slidenum">
              <a:rPr lang="en-US" smtClean="0"/>
              <a:t>5</a:t>
            </a:fld>
            <a:endParaRPr lang="en-US" dirty="0"/>
          </a:p>
        </p:txBody>
      </p:sp>
      <p:pic>
        <p:nvPicPr>
          <p:cNvPr id="6" name="Picture 5">
            <a:extLst>
              <a:ext uri="{FF2B5EF4-FFF2-40B4-BE49-F238E27FC236}">
                <a16:creationId xmlns:a16="http://schemas.microsoft.com/office/drawing/2014/main" id="{666EB320-09F7-4BA3-8510-56ABE982B51F}"/>
              </a:ext>
            </a:extLst>
          </p:cNvPr>
          <p:cNvPicPr>
            <a:picLocks noChangeAspect="1"/>
          </p:cNvPicPr>
          <p:nvPr/>
        </p:nvPicPr>
        <p:blipFill>
          <a:blip r:embed="rId2"/>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320617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9" name="Content Placeholder 3">
            <a:extLst>
              <a:ext uri="{FF2B5EF4-FFF2-40B4-BE49-F238E27FC236}">
                <a16:creationId xmlns:a16="http://schemas.microsoft.com/office/drawing/2014/main" id="{3A4D663C-F0F8-48C8-888C-A520988F3A0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468"/>
          <a:stretch/>
        </p:blipFill>
        <p:spPr>
          <a:xfrm>
            <a:off x="5279472" y="665756"/>
            <a:ext cx="5995465" cy="55527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le 1">
            <a:extLst>
              <a:ext uri="{FF2B5EF4-FFF2-40B4-BE49-F238E27FC236}">
                <a16:creationId xmlns:a16="http://schemas.microsoft.com/office/drawing/2014/main" id="{D47CECD7-01E1-4BA4-83AF-0E66C1503136}"/>
              </a:ext>
            </a:extLst>
          </p:cNvPr>
          <p:cNvSpPr>
            <a:spLocks noGrp="1"/>
          </p:cNvSpPr>
          <p:nvPr>
            <p:ph type="title"/>
          </p:nvPr>
        </p:nvSpPr>
        <p:spPr>
          <a:xfrm>
            <a:off x="1251679" y="645107"/>
            <a:ext cx="3384329" cy="1640894"/>
          </a:xfrm>
        </p:spPr>
        <p:txBody>
          <a:bodyPr anchor="t">
            <a:normAutofit/>
          </a:bodyPr>
          <a:lstStyle/>
          <a:p>
            <a:r>
              <a:rPr lang="en-US" sz="4000" u="sng" dirty="0"/>
              <a:t>Patron Experience</a:t>
            </a:r>
          </a:p>
        </p:txBody>
      </p:sp>
      <p:sp>
        <p:nvSpPr>
          <p:cNvPr id="5" name="Slide Number Placeholder 4">
            <a:extLst>
              <a:ext uri="{FF2B5EF4-FFF2-40B4-BE49-F238E27FC236}">
                <a16:creationId xmlns:a16="http://schemas.microsoft.com/office/drawing/2014/main" id="{F7974CD8-025B-4371-A844-81A3204F0D06}"/>
              </a:ext>
            </a:extLst>
          </p:cNvPr>
          <p:cNvSpPr>
            <a:spLocks noGrp="1"/>
          </p:cNvSpPr>
          <p:nvPr>
            <p:ph type="sldNum" sz="quarter" idx="12"/>
          </p:nvPr>
        </p:nvSpPr>
        <p:spPr>
          <a:xfrm>
            <a:off x="8610601" y="6375679"/>
            <a:ext cx="2819399" cy="345796"/>
          </a:xfrm>
        </p:spPr>
        <p:txBody>
          <a:bodyPr>
            <a:normAutofit/>
          </a:bodyPr>
          <a:lstStyle/>
          <a:p>
            <a:pPr>
              <a:spcAft>
                <a:spcPts val="600"/>
              </a:spcAft>
            </a:pPr>
            <a:fld id="{71766878-3199-4EAB-94E7-2D6D11070E14}" type="slidenum">
              <a:rPr lang="en-US" smtClean="0"/>
              <a:pPr>
                <a:spcAft>
                  <a:spcPts val="600"/>
                </a:spcAft>
              </a:pPr>
              <a:t>6</a:t>
            </a:fld>
            <a:endParaRPr lang="en-US"/>
          </a:p>
        </p:txBody>
      </p:sp>
      <p:sp>
        <p:nvSpPr>
          <p:cNvPr id="11" name="Content Placeholder 10"/>
          <p:cNvSpPr>
            <a:spLocks noGrp="1"/>
          </p:cNvSpPr>
          <p:nvPr>
            <p:ph idx="1"/>
          </p:nvPr>
        </p:nvSpPr>
        <p:spPr>
          <a:xfrm>
            <a:off x="1251678" y="2286001"/>
            <a:ext cx="3530633" cy="3940844"/>
          </a:xfrm>
        </p:spPr>
        <p:txBody>
          <a:bodyPr>
            <a:normAutofit/>
          </a:bodyPr>
          <a:lstStyle/>
          <a:p>
            <a:pPr marL="0" indent="0">
              <a:buNone/>
            </a:pPr>
            <a:r>
              <a:rPr lang="en-US" b="1" dirty="0">
                <a:solidFill>
                  <a:schemeClr val="accent3"/>
                </a:solidFill>
              </a:rPr>
              <a:t>SAT/ACT Essentials</a:t>
            </a:r>
          </a:p>
          <a:p>
            <a:pPr marL="0" indent="0">
              <a:buNone/>
            </a:pPr>
            <a:r>
              <a:rPr lang="en-US" dirty="0">
                <a:solidFill>
                  <a:schemeClr val="tx1"/>
                </a:solidFill>
              </a:rPr>
              <a:t>The Princeton Review’s Self-Paced Prep Course</a:t>
            </a:r>
          </a:p>
          <a:p>
            <a:r>
              <a:rPr lang="en-US" dirty="0">
                <a:solidFill>
                  <a:schemeClr val="tx1"/>
                </a:solidFill>
              </a:rPr>
              <a:t>Practice Tests for ACT &amp; SAT</a:t>
            </a:r>
          </a:p>
          <a:p>
            <a:r>
              <a:rPr lang="en-US" dirty="0">
                <a:solidFill>
                  <a:schemeClr val="tx1"/>
                </a:solidFill>
              </a:rPr>
              <a:t>Detailed Score Report</a:t>
            </a:r>
          </a:p>
          <a:p>
            <a:r>
              <a:rPr lang="en-US" dirty="0">
                <a:solidFill>
                  <a:schemeClr val="tx1"/>
                </a:solidFill>
              </a:rPr>
              <a:t>Video Lessons</a:t>
            </a:r>
          </a:p>
          <a:p>
            <a:r>
              <a:rPr lang="en-US" dirty="0">
                <a:solidFill>
                  <a:schemeClr val="tx1"/>
                </a:solidFill>
              </a:rPr>
              <a:t>Practice Drills</a:t>
            </a:r>
          </a:p>
          <a:p>
            <a:r>
              <a:rPr lang="en-US" dirty="0">
                <a:solidFill>
                  <a:schemeClr val="tx1"/>
                </a:solidFill>
              </a:rPr>
              <a:t>Admissions Advice</a:t>
            </a:r>
          </a:p>
        </p:txBody>
      </p:sp>
      <p:pic>
        <p:nvPicPr>
          <p:cNvPr id="7" name="Picture 6">
            <a:extLst>
              <a:ext uri="{FF2B5EF4-FFF2-40B4-BE49-F238E27FC236}">
                <a16:creationId xmlns:a16="http://schemas.microsoft.com/office/drawing/2014/main" id="{EE9311E4-342E-465D-A02E-2A5C081AB8AC}"/>
              </a:ext>
            </a:extLst>
          </p:cNvPr>
          <p:cNvPicPr>
            <a:picLocks noChangeAspect="1"/>
          </p:cNvPicPr>
          <p:nvPr/>
        </p:nvPicPr>
        <p:blipFill>
          <a:blip r:embed="rId3"/>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1764639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090350" y="534923"/>
            <a:ext cx="3624990" cy="1197864"/>
          </a:xfrm>
        </p:spPr>
        <p:txBody>
          <a:bodyPr anchor="b">
            <a:normAutofit fontScale="90000"/>
          </a:bodyPr>
          <a:lstStyle/>
          <a:p>
            <a:r>
              <a:rPr lang="en-US" sz="3200" u="sng" dirty="0">
                <a:solidFill>
                  <a:schemeClr val="accent1"/>
                </a:solidFill>
              </a:rPr>
              <a:t>Navigating essentials portal</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39359" y="1817776"/>
            <a:ext cx="3624990" cy="4609212"/>
          </a:xfrm>
        </p:spPr>
        <p:txBody>
          <a:bodyPr>
            <a:normAutofit fontScale="85000" lnSpcReduction="20000"/>
          </a:bodyPr>
          <a:lstStyle/>
          <a:p>
            <a:pPr marL="0" indent="0">
              <a:buNone/>
            </a:pPr>
            <a:r>
              <a:rPr lang="en-US" sz="2400" b="1" dirty="0">
                <a:solidFill>
                  <a:schemeClr val="accent3"/>
                </a:solidFill>
              </a:rPr>
              <a:t>Home Tab</a:t>
            </a:r>
          </a:p>
          <a:p>
            <a:r>
              <a:rPr lang="en-US" dirty="0">
                <a:solidFill>
                  <a:schemeClr val="bg1"/>
                </a:solidFill>
              </a:rPr>
              <a:t>Set Targets</a:t>
            </a:r>
          </a:p>
          <a:p>
            <a:r>
              <a:rPr lang="en-US" dirty="0">
                <a:solidFill>
                  <a:schemeClr val="bg1"/>
                </a:solidFill>
              </a:rPr>
              <a:t>Access Strategies Module</a:t>
            </a:r>
          </a:p>
          <a:p>
            <a:pPr marL="0" indent="0">
              <a:buNone/>
            </a:pPr>
            <a:r>
              <a:rPr lang="en-US" sz="2400" b="1" dirty="0">
                <a:solidFill>
                  <a:schemeClr val="accent3"/>
                </a:solidFill>
              </a:rPr>
              <a:t>Practice Tests</a:t>
            </a:r>
          </a:p>
          <a:p>
            <a:r>
              <a:rPr lang="en-US" dirty="0">
                <a:solidFill>
                  <a:schemeClr val="bg1"/>
                </a:solidFill>
              </a:rPr>
              <a:t>1 Practice ACT Test</a:t>
            </a:r>
          </a:p>
          <a:p>
            <a:r>
              <a:rPr lang="en-US" dirty="0">
                <a:solidFill>
                  <a:schemeClr val="bg1"/>
                </a:solidFill>
              </a:rPr>
              <a:t>9 Practice SAT Tests</a:t>
            </a:r>
          </a:p>
          <a:p>
            <a:r>
              <a:rPr lang="en-US" dirty="0">
                <a:solidFill>
                  <a:schemeClr val="bg1"/>
                </a:solidFill>
              </a:rPr>
              <a:t>Download Bubble Sheets</a:t>
            </a:r>
          </a:p>
          <a:p>
            <a:r>
              <a:rPr lang="en-US" dirty="0">
                <a:solidFill>
                  <a:schemeClr val="bg1"/>
                </a:solidFill>
              </a:rPr>
              <a:t>Online Proctor</a:t>
            </a:r>
          </a:p>
          <a:p>
            <a:pPr marL="0" indent="0">
              <a:buNone/>
            </a:pPr>
            <a:r>
              <a:rPr lang="en-US" sz="2400" b="1" dirty="0">
                <a:solidFill>
                  <a:schemeClr val="accent3"/>
                </a:solidFill>
              </a:rPr>
              <a:t>Coursework</a:t>
            </a:r>
          </a:p>
          <a:p>
            <a:r>
              <a:rPr lang="en-US" sz="2200" dirty="0">
                <a:solidFill>
                  <a:schemeClr val="bg1"/>
                </a:solidFill>
              </a:rPr>
              <a:t>Video Lessons</a:t>
            </a:r>
          </a:p>
          <a:p>
            <a:r>
              <a:rPr lang="en-US" sz="2200" dirty="0">
                <a:solidFill>
                  <a:schemeClr val="bg1"/>
                </a:solidFill>
              </a:rPr>
              <a:t>Practice Drills</a:t>
            </a:r>
          </a:p>
          <a:p>
            <a:pPr marL="0" indent="0">
              <a:buNone/>
            </a:pPr>
            <a:r>
              <a:rPr lang="en-US" sz="2400" b="1" dirty="0">
                <a:solidFill>
                  <a:schemeClr val="accent3"/>
                </a:solidFill>
              </a:rPr>
              <a:t>Resources</a:t>
            </a:r>
          </a:p>
          <a:p>
            <a:r>
              <a:rPr lang="en-US" sz="2400" dirty="0">
                <a:solidFill>
                  <a:schemeClr val="bg1"/>
                </a:solidFill>
              </a:rPr>
              <a:t>College Application Advice</a:t>
            </a: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7</a:t>
            </a:fld>
            <a:endParaRPr lang="en-US">
              <a:solidFill>
                <a:schemeClr val="bg1">
                  <a:lumMod val="85000"/>
                </a:schemeClr>
              </a:solidFill>
            </a:endParaRPr>
          </a:p>
        </p:txBody>
      </p:sp>
      <p:pic>
        <p:nvPicPr>
          <p:cNvPr id="6" name="Picture 5">
            <a:extLst>
              <a:ext uri="{FF2B5EF4-FFF2-40B4-BE49-F238E27FC236}">
                <a16:creationId xmlns:a16="http://schemas.microsoft.com/office/drawing/2014/main" id="{13E70BE1-8E28-4004-9854-21BF1E0D42F7}"/>
              </a:ext>
            </a:extLst>
          </p:cNvPr>
          <p:cNvPicPr>
            <a:picLocks noChangeAspect="1"/>
          </p:cNvPicPr>
          <p:nvPr/>
        </p:nvPicPr>
        <p:blipFill>
          <a:blip r:embed="rId2"/>
          <a:stretch>
            <a:fillRect/>
          </a:stretch>
        </p:blipFill>
        <p:spPr>
          <a:xfrm>
            <a:off x="455086" y="1817776"/>
            <a:ext cx="6946079" cy="33474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allout: Down Arrow 7">
            <a:extLst>
              <a:ext uri="{FF2B5EF4-FFF2-40B4-BE49-F238E27FC236}">
                <a16:creationId xmlns:a16="http://schemas.microsoft.com/office/drawing/2014/main" id="{DE366809-1753-4B41-8C89-EB81A12C252A}"/>
              </a:ext>
            </a:extLst>
          </p:cNvPr>
          <p:cNvSpPr/>
          <p:nvPr/>
        </p:nvSpPr>
        <p:spPr>
          <a:xfrm>
            <a:off x="1508760" y="1409045"/>
            <a:ext cx="1746504" cy="741300"/>
          </a:xfrm>
          <a:prstGeom prst="downArrowCallout">
            <a:avLst>
              <a:gd name="adj1" fmla="val 29934"/>
              <a:gd name="adj2" fmla="val 38568"/>
              <a:gd name="adj3" fmla="val 19736"/>
              <a:gd name="adj4" fmla="val 42774"/>
            </a:avLst>
          </a:prstGeom>
          <a:solidFill>
            <a:srgbClr val="237EB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Navigation Tabs</a:t>
            </a:r>
          </a:p>
        </p:txBody>
      </p:sp>
      <p:sp>
        <p:nvSpPr>
          <p:cNvPr id="9" name="Callout: Up Arrow 8">
            <a:extLst>
              <a:ext uri="{FF2B5EF4-FFF2-40B4-BE49-F238E27FC236}">
                <a16:creationId xmlns:a16="http://schemas.microsoft.com/office/drawing/2014/main" id="{851A953D-AD80-4C2F-9F2F-AD4E415B43C1}"/>
              </a:ext>
            </a:extLst>
          </p:cNvPr>
          <p:cNvSpPr/>
          <p:nvPr/>
        </p:nvSpPr>
        <p:spPr>
          <a:xfrm>
            <a:off x="5073975" y="5114070"/>
            <a:ext cx="1750173" cy="749808"/>
          </a:xfrm>
          <a:prstGeom prst="upArrowCallout">
            <a:avLst>
              <a:gd name="adj1" fmla="val 25000"/>
              <a:gd name="adj2" fmla="val 25000"/>
              <a:gd name="adj3" fmla="val 21429"/>
              <a:gd name="adj4" fmla="val 44358"/>
            </a:avLst>
          </a:prstGeom>
          <a:solidFill>
            <a:srgbClr val="237EB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Set Targets</a:t>
            </a:r>
          </a:p>
        </p:txBody>
      </p:sp>
      <p:sp>
        <p:nvSpPr>
          <p:cNvPr id="14" name="Callout: Up Arrow 13">
            <a:extLst>
              <a:ext uri="{FF2B5EF4-FFF2-40B4-BE49-F238E27FC236}">
                <a16:creationId xmlns:a16="http://schemas.microsoft.com/office/drawing/2014/main" id="{9E9B7919-B71F-4931-9286-3E11DE3FFA1B}"/>
              </a:ext>
            </a:extLst>
          </p:cNvPr>
          <p:cNvSpPr/>
          <p:nvPr/>
        </p:nvSpPr>
        <p:spPr>
          <a:xfrm>
            <a:off x="343192" y="4922599"/>
            <a:ext cx="1915376" cy="749808"/>
          </a:xfrm>
          <a:prstGeom prst="upArrowCallout">
            <a:avLst>
              <a:gd name="adj1" fmla="val 22561"/>
              <a:gd name="adj2" fmla="val 25000"/>
              <a:gd name="adj3" fmla="val 21429"/>
              <a:gd name="adj4" fmla="val 44358"/>
            </a:avLst>
          </a:prstGeom>
          <a:solidFill>
            <a:srgbClr val="237EB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Recommendations</a:t>
            </a:r>
          </a:p>
        </p:txBody>
      </p:sp>
      <p:pic>
        <p:nvPicPr>
          <p:cNvPr id="16" name="Picture 15">
            <a:extLst>
              <a:ext uri="{FF2B5EF4-FFF2-40B4-BE49-F238E27FC236}">
                <a16:creationId xmlns:a16="http://schemas.microsoft.com/office/drawing/2014/main" id="{7ABFE314-A44E-4824-9D3E-ED2B35A67075}"/>
              </a:ext>
            </a:extLst>
          </p:cNvPr>
          <p:cNvPicPr>
            <a:picLocks noChangeAspect="1"/>
          </p:cNvPicPr>
          <p:nvPr/>
        </p:nvPicPr>
        <p:blipFill>
          <a:blip r:embed="rId3"/>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3581067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113710" y="487596"/>
            <a:ext cx="3773489" cy="1197864"/>
          </a:xfrm>
        </p:spPr>
        <p:txBody>
          <a:bodyPr anchor="b">
            <a:normAutofit/>
          </a:bodyPr>
          <a:lstStyle/>
          <a:p>
            <a:r>
              <a:rPr lang="en-US" sz="3200" u="sng" dirty="0">
                <a:solidFill>
                  <a:schemeClr val="accent1"/>
                </a:solidFill>
              </a:rPr>
              <a:t>Practice Test</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13711" y="1827828"/>
            <a:ext cx="3624990" cy="4609212"/>
          </a:xfrm>
        </p:spPr>
        <p:txBody>
          <a:bodyPr>
            <a:normAutofit/>
          </a:bodyPr>
          <a:lstStyle/>
          <a:p>
            <a:pPr marL="0" indent="0">
              <a:buNone/>
            </a:pPr>
            <a:r>
              <a:rPr lang="en-US" sz="2400" b="1" dirty="0">
                <a:solidFill>
                  <a:schemeClr val="accent3"/>
                </a:solidFill>
              </a:rPr>
              <a:t>Click “Start”</a:t>
            </a:r>
          </a:p>
          <a:p>
            <a:r>
              <a:rPr lang="en-US" dirty="0">
                <a:solidFill>
                  <a:schemeClr val="bg1"/>
                </a:solidFill>
              </a:rPr>
              <a:t>Choose Online or Download Tests &amp; Sheet</a:t>
            </a:r>
          </a:p>
          <a:p>
            <a:r>
              <a:rPr lang="en-US" dirty="0">
                <a:solidFill>
                  <a:schemeClr val="bg1"/>
                </a:solidFill>
              </a:rPr>
              <a:t>Launch Online Proctor</a:t>
            </a:r>
          </a:p>
          <a:p>
            <a:r>
              <a:rPr lang="en-US" dirty="0">
                <a:solidFill>
                  <a:schemeClr val="bg1"/>
                </a:solidFill>
              </a:rPr>
              <a:t>Resume Paused Tests</a:t>
            </a:r>
          </a:p>
          <a:p>
            <a:pPr marL="0" indent="0">
              <a:buNone/>
            </a:pPr>
            <a:r>
              <a:rPr lang="en-US" sz="2400" b="1" dirty="0">
                <a:solidFill>
                  <a:schemeClr val="accent3"/>
                </a:solidFill>
              </a:rPr>
              <a:t>Scores Over Time</a:t>
            </a:r>
          </a:p>
          <a:p>
            <a:r>
              <a:rPr lang="en-US" dirty="0">
                <a:solidFill>
                  <a:schemeClr val="bg1"/>
                </a:solidFill>
              </a:rPr>
              <a:t>Graph of results</a:t>
            </a:r>
          </a:p>
          <a:p>
            <a:pPr marL="0" indent="0">
              <a:buNone/>
            </a:pPr>
            <a:r>
              <a:rPr lang="en-US" sz="2400" b="1" dirty="0">
                <a:solidFill>
                  <a:schemeClr val="accent3"/>
                </a:solidFill>
              </a:rPr>
              <a:t>Previous Score Reports</a:t>
            </a:r>
          </a:p>
          <a:p>
            <a:r>
              <a:rPr lang="en-US" dirty="0">
                <a:solidFill>
                  <a:schemeClr val="bg1"/>
                </a:solidFill>
              </a:rPr>
              <a:t>Click to access score reports</a:t>
            </a: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8</a:t>
            </a:fld>
            <a:endParaRPr lang="en-US">
              <a:solidFill>
                <a:schemeClr val="bg1">
                  <a:lumMod val="85000"/>
                </a:schemeClr>
              </a:solidFill>
            </a:endParaRPr>
          </a:p>
        </p:txBody>
      </p:sp>
      <p:pic>
        <p:nvPicPr>
          <p:cNvPr id="10" name="Picture 9">
            <a:extLst>
              <a:ext uri="{FF2B5EF4-FFF2-40B4-BE49-F238E27FC236}">
                <a16:creationId xmlns:a16="http://schemas.microsoft.com/office/drawing/2014/main" id="{AF873CC0-1CE7-46C3-9980-D1B3266D4563}"/>
              </a:ext>
            </a:extLst>
          </p:cNvPr>
          <p:cNvPicPr>
            <a:picLocks noChangeAspect="1"/>
          </p:cNvPicPr>
          <p:nvPr/>
        </p:nvPicPr>
        <p:blipFill>
          <a:blip r:embed="rId2"/>
          <a:stretch>
            <a:fillRect/>
          </a:stretch>
        </p:blipFill>
        <p:spPr>
          <a:xfrm>
            <a:off x="469900" y="757765"/>
            <a:ext cx="6892328" cy="40424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a:extLst>
              <a:ext uri="{FF2B5EF4-FFF2-40B4-BE49-F238E27FC236}">
                <a16:creationId xmlns:a16="http://schemas.microsoft.com/office/drawing/2014/main" id="{F8369CC9-7A50-4816-AE38-7BA0452E936A}"/>
              </a:ext>
            </a:extLst>
          </p:cNvPr>
          <p:cNvPicPr>
            <a:picLocks noChangeAspect="1"/>
          </p:cNvPicPr>
          <p:nvPr/>
        </p:nvPicPr>
        <p:blipFill>
          <a:blip r:embed="rId3"/>
          <a:stretch>
            <a:fillRect/>
          </a:stretch>
        </p:blipFill>
        <p:spPr>
          <a:xfrm>
            <a:off x="5473545" y="6375679"/>
            <a:ext cx="1259099" cy="345796"/>
          </a:xfrm>
          <a:prstGeom prst="rect">
            <a:avLst/>
          </a:prstGeom>
        </p:spPr>
      </p:pic>
      <p:sp>
        <p:nvSpPr>
          <p:cNvPr id="14" name="Callout: Up Arrow 13">
            <a:extLst>
              <a:ext uri="{FF2B5EF4-FFF2-40B4-BE49-F238E27FC236}">
                <a16:creationId xmlns:a16="http://schemas.microsoft.com/office/drawing/2014/main" id="{9E9B7919-B71F-4931-9286-3E11DE3FFA1B}"/>
              </a:ext>
            </a:extLst>
          </p:cNvPr>
          <p:cNvSpPr/>
          <p:nvPr/>
        </p:nvSpPr>
        <p:spPr>
          <a:xfrm>
            <a:off x="456919" y="4167131"/>
            <a:ext cx="1851368" cy="1143383"/>
          </a:xfrm>
          <a:prstGeom prst="upArrowCallout">
            <a:avLst>
              <a:gd name="adj1" fmla="val 17763"/>
              <a:gd name="adj2" fmla="val 25000"/>
              <a:gd name="adj3" fmla="val 21429"/>
              <a:gd name="adj4" fmla="val 32362"/>
            </a:avLst>
          </a:prstGeom>
          <a:solidFill>
            <a:srgbClr val="237EB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Previous Scores</a:t>
            </a:r>
          </a:p>
        </p:txBody>
      </p:sp>
      <p:pic>
        <p:nvPicPr>
          <p:cNvPr id="7" name="Picture 6">
            <a:extLst>
              <a:ext uri="{FF2B5EF4-FFF2-40B4-BE49-F238E27FC236}">
                <a16:creationId xmlns:a16="http://schemas.microsoft.com/office/drawing/2014/main" id="{1181BB5F-F2F4-46C4-A22E-BBCD62EE6ADC}"/>
              </a:ext>
            </a:extLst>
          </p:cNvPr>
          <p:cNvPicPr>
            <a:picLocks noChangeAspect="1"/>
          </p:cNvPicPr>
          <p:nvPr/>
        </p:nvPicPr>
        <p:blipFill rotWithShape="1">
          <a:blip r:embed="rId4"/>
          <a:srcRect l="25164" t="12436" r="25525" b="2001"/>
          <a:stretch/>
        </p:blipFill>
        <p:spPr>
          <a:xfrm>
            <a:off x="4715332" y="3718495"/>
            <a:ext cx="2646896" cy="24759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allout: Down Arrow 7">
            <a:extLst>
              <a:ext uri="{FF2B5EF4-FFF2-40B4-BE49-F238E27FC236}">
                <a16:creationId xmlns:a16="http://schemas.microsoft.com/office/drawing/2014/main" id="{DE366809-1753-4B41-8C89-EB81A12C252A}"/>
              </a:ext>
            </a:extLst>
          </p:cNvPr>
          <p:cNvSpPr/>
          <p:nvPr/>
        </p:nvSpPr>
        <p:spPr>
          <a:xfrm>
            <a:off x="4390870" y="1048176"/>
            <a:ext cx="1497866" cy="963504"/>
          </a:xfrm>
          <a:prstGeom prst="downArrowCallout">
            <a:avLst>
              <a:gd name="adj1" fmla="val 23994"/>
              <a:gd name="adj2" fmla="val 37335"/>
              <a:gd name="adj3" fmla="val 28312"/>
              <a:gd name="adj4" fmla="val 42774"/>
            </a:avLst>
          </a:prstGeom>
          <a:solidFill>
            <a:srgbClr val="237EBB"/>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Score History</a:t>
            </a:r>
          </a:p>
        </p:txBody>
      </p:sp>
      <p:sp>
        <p:nvSpPr>
          <p:cNvPr id="12" name="Arrow: Right 11">
            <a:extLst>
              <a:ext uri="{FF2B5EF4-FFF2-40B4-BE49-F238E27FC236}">
                <a16:creationId xmlns:a16="http://schemas.microsoft.com/office/drawing/2014/main" id="{171F43E9-2DB7-4555-84A5-9C86E952FA9C}"/>
              </a:ext>
            </a:extLst>
          </p:cNvPr>
          <p:cNvSpPr/>
          <p:nvPr/>
        </p:nvSpPr>
        <p:spPr>
          <a:xfrm rot="2138738">
            <a:off x="1787303" y="2805911"/>
            <a:ext cx="3249197" cy="448388"/>
          </a:xfrm>
          <a:prstGeom prst="rightArrow">
            <a:avLst>
              <a:gd name="adj1" fmla="val 28325"/>
              <a:gd name="adj2" fmla="val 53298"/>
            </a:avLst>
          </a:prstGeom>
          <a:solidFill>
            <a:srgbClr val="237EBB"/>
          </a:solidFill>
          <a:ln>
            <a:solidFill>
              <a:srgbClr val="237E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9496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1" title="right scallop background shape">
            <a:extLst>
              <a:ext uri="{FF2B5EF4-FFF2-40B4-BE49-F238E27FC236}">
                <a16:creationId xmlns:a16="http://schemas.microsoft.com/office/drawing/2014/main" id="{E2B1BC2F-AEBF-4990-A7F9-197AAF28BC7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5" name="Rectangle 14" title="left edge border">
            <a:extLst>
              <a:ext uri="{FF2B5EF4-FFF2-40B4-BE49-F238E27FC236}">
                <a16:creationId xmlns:a16="http://schemas.microsoft.com/office/drawing/2014/main" id="{8D9F7D40-5D59-4F59-A331-D8F7710AC90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16F056-33F4-4D62-A2BA-60857871037F}"/>
              </a:ext>
            </a:extLst>
          </p:cNvPr>
          <p:cNvSpPr>
            <a:spLocks noGrp="1"/>
          </p:cNvSpPr>
          <p:nvPr>
            <p:ph type="title"/>
          </p:nvPr>
        </p:nvSpPr>
        <p:spPr>
          <a:xfrm>
            <a:off x="8113710" y="487596"/>
            <a:ext cx="3773489" cy="1197864"/>
          </a:xfrm>
        </p:spPr>
        <p:txBody>
          <a:bodyPr anchor="b">
            <a:normAutofit/>
          </a:bodyPr>
          <a:lstStyle/>
          <a:p>
            <a:r>
              <a:rPr lang="en-US" sz="3200" u="sng" dirty="0">
                <a:solidFill>
                  <a:schemeClr val="accent1"/>
                </a:solidFill>
              </a:rPr>
              <a:t>Online test</a:t>
            </a:r>
          </a:p>
        </p:txBody>
      </p:sp>
      <p:sp>
        <p:nvSpPr>
          <p:cNvPr id="3" name="Content Placeholder 2">
            <a:extLst>
              <a:ext uri="{FF2B5EF4-FFF2-40B4-BE49-F238E27FC236}">
                <a16:creationId xmlns:a16="http://schemas.microsoft.com/office/drawing/2014/main" id="{B309D509-BC0A-4BB5-9CE5-D5571860D6D7}"/>
              </a:ext>
            </a:extLst>
          </p:cNvPr>
          <p:cNvSpPr>
            <a:spLocks noGrp="1"/>
          </p:cNvSpPr>
          <p:nvPr>
            <p:ph idx="1"/>
          </p:nvPr>
        </p:nvSpPr>
        <p:spPr>
          <a:xfrm>
            <a:off x="8113710" y="1827828"/>
            <a:ext cx="3864929" cy="4609212"/>
          </a:xfrm>
        </p:spPr>
        <p:txBody>
          <a:bodyPr>
            <a:normAutofit/>
          </a:bodyPr>
          <a:lstStyle/>
          <a:p>
            <a:pPr marL="0" indent="0">
              <a:buNone/>
            </a:pPr>
            <a:r>
              <a:rPr lang="en-US" sz="2400" b="1" dirty="0">
                <a:solidFill>
                  <a:schemeClr val="accent3"/>
                </a:solidFill>
              </a:rPr>
              <a:t>Choose Time Allotment</a:t>
            </a:r>
          </a:p>
          <a:p>
            <a:r>
              <a:rPr lang="en-US" dirty="0">
                <a:solidFill>
                  <a:schemeClr val="bg1"/>
                </a:solidFill>
              </a:rPr>
              <a:t>Timed (just like on test day)</a:t>
            </a:r>
          </a:p>
          <a:p>
            <a:r>
              <a:rPr lang="en-US" dirty="0">
                <a:solidFill>
                  <a:schemeClr val="bg1"/>
                </a:solidFill>
              </a:rPr>
              <a:t>1.5x</a:t>
            </a:r>
          </a:p>
          <a:p>
            <a:r>
              <a:rPr lang="en-US" dirty="0">
                <a:solidFill>
                  <a:schemeClr val="bg1"/>
                </a:solidFill>
              </a:rPr>
              <a:t>2x</a:t>
            </a:r>
          </a:p>
          <a:p>
            <a:r>
              <a:rPr lang="en-US" dirty="0">
                <a:solidFill>
                  <a:schemeClr val="bg1"/>
                </a:solidFill>
              </a:rPr>
              <a:t>Untimed</a:t>
            </a:r>
          </a:p>
          <a:p>
            <a:pPr marL="0" indent="0">
              <a:buNone/>
            </a:pPr>
            <a:r>
              <a:rPr lang="en-US" sz="2400" b="1" dirty="0">
                <a:solidFill>
                  <a:schemeClr val="accent3"/>
                </a:solidFill>
              </a:rPr>
              <a:t>Navigating Test</a:t>
            </a:r>
          </a:p>
          <a:p>
            <a:r>
              <a:rPr lang="en-US" dirty="0">
                <a:solidFill>
                  <a:schemeClr val="bg1"/>
                </a:solidFill>
              </a:rPr>
              <a:t>Pause &amp; End Button – Top Right</a:t>
            </a:r>
          </a:p>
          <a:p>
            <a:r>
              <a:rPr lang="en-US" dirty="0">
                <a:solidFill>
                  <a:schemeClr val="bg1"/>
                </a:solidFill>
              </a:rPr>
              <a:t>Timer Under Pause/End</a:t>
            </a:r>
          </a:p>
          <a:p>
            <a:r>
              <a:rPr lang="en-US" dirty="0">
                <a:solidFill>
                  <a:schemeClr val="bg1"/>
                </a:solidFill>
              </a:rPr>
              <a:t>Next Button – Bottom Right</a:t>
            </a:r>
          </a:p>
        </p:txBody>
      </p:sp>
      <p:sp>
        <p:nvSpPr>
          <p:cNvPr id="5" name="Slide Number Placeholder 4">
            <a:extLst>
              <a:ext uri="{FF2B5EF4-FFF2-40B4-BE49-F238E27FC236}">
                <a16:creationId xmlns:a16="http://schemas.microsoft.com/office/drawing/2014/main" id="{B163E2F5-7C86-4D37-B1A6-D89458CD3142}"/>
              </a:ext>
            </a:extLst>
          </p:cNvPr>
          <p:cNvSpPr>
            <a:spLocks noGrp="1"/>
          </p:cNvSpPr>
          <p:nvPr>
            <p:ph type="sldNum" sz="quarter" idx="12"/>
          </p:nvPr>
        </p:nvSpPr>
        <p:spPr>
          <a:xfrm>
            <a:off x="10783874" y="6375679"/>
            <a:ext cx="646126" cy="345796"/>
          </a:xfrm>
        </p:spPr>
        <p:txBody>
          <a:bodyPr>
            <a:normAutofit/>
          </a:bodyPr>
          <a:lstStyle/>
          <a:p>
            <a:pPr>
              <a:spcAft>
                <a:spcPts val="600"/>
              </a:spcAft>
            </a:pPr>
            <a:fld id="{71766878-3199-4EAB-94E7-2D6D11070E14}" type="slidenum">
              <a:rPr lang="en-US">
                <a:solidFill>
                  <a:schemeClr val="bg1">
                    <a:lumMod val="85000"/>
                  </a:schemeClr>
                </a:solidFill>
              </a:rPr>
              <a:pPr>
                <a:spcAft>
                  <a:spcPts val="600"/>
                </a:spcAft>
              </a:pPr>
              <a:t>9</a:t>
            </a:fld>
            <a:endParaRPr lang="en-US">
              <a:solidFill>
                <a:schemeClr val="bg1">
                  <a:lumMod val="85000"/>
                </a:schemeClr>
              </a:solidFill>
            </a:endParaRPr>
          </a:p>
        </p:txBody>
      </p:sp>
      <p:pic>
        <p:nvPicPr>
          <p:cNvPr id="4" name="Picture 3">
            <a:extLst>
              <a:ext uri="{FF2B5EF4-FFF2-40B4-BE49-F238E27FC236}">
                <a16:creationId xmlns:a16="http://schemas.microsoft.com/office/drawing/2014/main" id="{B379C662-8F4A-466D-9E96-0D425745287B}"/>
              </a:ext>
            </a:extLst>
          </p:cNvPr>
          <p:cNvPicPr>
            <a:picLocks noChangeAspect="1"/>
          </p:cNvPicPr>
          <p:nvPr/>
        </p:nvPicPr>
        <p:blipFill>
          <a:blip r:embed="rId2"/>
          <a:stretch>
            <a:fillRect/>
          </a:stretch>
        </p:blipFill>
        <p:spPr>
          <a:xfrm>
            <a:off x="1800225" y="285923"/>
            <a:ext cx="5019218" cy="18196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8084B732-D25F-443E-B491-AA00F23FC1F1}"/>
              </a:ext>
            </a:extLst>
          </p:cNvPr>
          <p:cNvPicPr>
            <a:picLocks noChangeAspect="1"/>
          </p:cNvPicPr>
          <p:nvPr/>
        </p:nvPicPr>
        <p:blipFill>
          <a:blip r:embed="rId3"/>
          <a:stretch>
            <a:fillRect/>
          </a:stretch>
        </p:blipFill>
        <p:spPr>
          <a:xfrm>
            <a:off x="361893" y="2391502"/>
            <a:ext cx="7108341" cy="34818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85DC2C2F-2805-47B9-9469-080C0778087A}"/>
              </a:ext>
            </a:extLst>
          </p:cNvPr>
          <p:cNvPicPr>
            <a:picLocks noChangeAspect="1"/>
          </p:cNvPicPr>
          <p:nvPr/>
        </p:nvPicPr>
        <p:blipFill>
          <a:blip r:embed="rId4"/>
          <a:stretch>
            <a:fillRect/>
          </a:stretch>
        </p:blipFill>
        <p:spPr>
          <a:xfrm>
            <a:off x="5473545" y="6375679"/>
            <a:ext cx="1259099" cy="345796"/>
          </a:xfrm>
          <a:prstGeom prst="rect">
            <a:avLst/>
          </a:prstGeom>
        </p:spPr>
      </p:pic>
    </p:spTree>
    <p:extLst>
      <p:ext uri="{BB962C8B-B14F-4D97-AF65-F5344CB8AC3E}">
        <p14:creationId xmlns:p14="http://schemas.microsoft.com/office/powerpoint/2010/main" val="4277255188"/>
      </p:ext>
    </p:extLst>
  </p:cSld>
  <p:clrMapOvr>
    <a:masterClrMapping/>
  </p:clrMapOvr>
</p:sld>
</file>

<file path=ppt/theme/theme1.xml><?xml version="1.0" encoding="utf-8"?>
<a:theme xmlns:a="http://schemas.openxmlformats.org/drawingml/2006/main" name="Badge">
  <a:themeElements>
    <a:clrScheme name="Custom 7">
      <a:dk1>
        <a:sysClr val="windowText" lastClr="000000"/>
      </a:dk1>
      <a:lt1>
        <a:sysClr val="window" lastClr="FFFFFF"/>
      </a:lt1>
      <a:dk2>
        <a:srgbClr val="2A1A00"/>
      </a:dk2>
      <a:lt2>
        <a:srgbClr val="F3F3F2"/>
      </a:lt2>
      <a:accent1>
        <a:srgbClr val="E9C013"/>
      </a:accent1>
      <a:accent2>
        <a:srgbClr val="656A59"/>
      </a:accent2>
      <a:accent3>
        <a:srgbClr val="3592D0"/>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4181</TotalTime>
  <Words>861</Words>
  <Application>Microsoft Office PowerPoint</Application>
  <PresentationFormat>Widescreen</PresentationFormat>
  <Paragraphs>167</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Gill Sans MT</vt:lpstr>
      <vt:lpstr>Impact</vt:lpstr>
      <vt:lpstr>Badge</vt:lpstr>
      <vt:lpstr>Admissions advice</vt:lpstr>
      <vt:lpstr>Pre-event planning  </vt:lpstr>
      <vt:lpstr>advertising  </vt:lpstr>
      <vt:lpstr>Pre-Test Packet</vt:lpstr>
      <vt:lpstr>TEST day</vt:lpstr>
      <vt:lpstr>Patron Experience</vt:lpstr>
      <vt:lpstr>Navigating essentials portal</vt:lpstr>
      <vt:lpstr>Practice Test</vt:lpstr>
      <vt:lpstr>Online test</vt:lpstr>
      <vt:lpstr>ACT Sections</vt:lpstr>
      <vt:lpstr>reading score reports</vt:lpstr>
      <vt:lpstr>reading score report</vt:lpstr>
      <vt:lpstr>Coursework tab</vt:lpstr>
      <vt:lpstr>Resources tab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Tutor.com Learning Suite</dc:title>
  <dc:creator>Susan DelRosario</dc:creator>
  <cp:lastModifiedBy>Susan DelRosario</cp:lastModifiedBy>
  <cp:revision>104</cp:revision>
  <dcterms:created xsi:type="dcterms:W3CDTF">2018-01-05T12:39:06Z</dcterms:created>
  <dcterms:modified xsi:type="dcterms:W3CDTF">2018-01-16T23:30:43Z</dcterms:modified>
</cp:coreProperties>
</file>